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30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27"/>
  </p:normalViewPr>
  <p:slideViewPr>
    <p:cSldViewPr snapToGrid="0" snapToObjects="1">
      <p:cViewPr varScale="1">
        <p:scale>
          <a:sx n="99" d="100"/>
          <a:sy n="99"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89B03-3F96-9842-B5BB-B30E4DB24956}" type="datetimeFigureOut">
              <a:rPr lang="en-GB" smtClean="0"/>
              <a:t>23/07/2020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DDA67-C2AA-1849-8969-799678BA1AC9}" type="slidenum">
              <a:rPr lang="en-GB" smtClean="0"/>
              <a:t>‹#›</a:t>
            </a:fld>
            <a:endParaRPr lang="en-GB"/>
          </a:p>
        </p:txBody>
      </p:sp>
    </p:spTree>
    <p:extLst>
      <p:ext uri="{BB962C8B-B14F-4D97-AF65-F5344CB8AC3E}">
        <p14:creationId xmlns:p14="http://schemas.microsoft.com/office/powerpoint/2010/main" val="1280448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FFA3-9794-9045-B73C-483850393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AE371B5-6D46-214E-9789-B8ADDD0F0C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FA9F8D1-3CBF-594F-A8F3-F6BDB334219C}"/>
              </a:ext>
            </a:extLst>
          </p:cNvPr>
          <p:cNvSpPr>
            <a:spLocks noGrp="1"/>
          </p:cNvSpPr>
          <p:nvPr>
            <p:ph type="dt" sz="half" idx="10"/>
          </p:nvPr>
        </p:nvSpPr>
        <p:spPr/>
        <p:txBody>
          <a:bodyPr/>
          <a:lstStyle/>
          <a:p>
            <a:fld id="{919225A2-A9D4-C947-A556-DA0D7127F7BE}" type="datetimeFigureOut">
              <a:rPr lang="en-GB" smtClean="0"/>
              <a:t>23/07/2020</a:t>
            </a:fld>
            <a:endParaRPr lang="en-GB"/>
          </a:p>
        </p:txBody>
      </p:sp>
      <p:sp>
        <p:nvSpPr>
          <p:cNvPr id="5" name="Footer Placeholder 4">
            <a:extLst>
              <a:ext uri="{FF2B5EF4-FFF2-40B4-BE49-F238E27FC236}">
                <a16:creationId xmlns:a16="http://schemas.microsoft.com/office/drawing/2014/main" id="{9B3CF9C5-F8FE-B84A-B3B3-85D90EC72A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30F424-0E6D-0F48-9003-CD7BDB0FA8E8}"/>
              </a:ext>
            </a:extLst>
          </p:cNvPr>
          <p:cNvSpPr>
            <a:spLocks noGrp="1"/>
          </p:cNvSpPr>
          <p:nvPr>
            <p:ph type="sldNum" sz="quarter" idx="12"/>
          </p:nvPr>
        </p:nvSpPr>
        <p:spPr/>
        <p:txBody>
          <a:bodyPr/>
          <a:lstStyle/>
          <a:p>
            <a:fld id="{5EA85AD0-D7DB-AB49-90F2-46360FC86881}" type="slidenum">
              <a:rPr lang="en-GB" smtClean="0"/>
              <a:t>‹#›</a:t>
            </a:fld>
            <a:endParaRPr lang="en-GB"/>
          </a:p>
        </p:txBody>
      </p:sp>
    </p:spTree>
    <p:extLst>
      <p:ext uri="{BB962C8B-B14F-4D97-AF65-F5344CB8AC3E}">
        <p14:creationId xmlns:p14="http://schemas.microsoft.com/office/powerpoint/2010/main" val="3363079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7D18F-3589-EB4A-A768-41B32506EB2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286FC61-7A34-0445-B3A9-17B4EA6112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1A55E42-55B2-5543-8F0A-AB08A186E977}"/>
              </a:ext>
            </a:extLst>
          </p:cNvPr>
          <p:cNvSpPr>
            <a:spLocks noGrp="1"/>
          </p:cNvSpPr>
          <p:nvPr>
            <p:ph type="dt" sz="half" idx="10"/>
          </p:nvPr>
        </p:nvSpPr>
        <p:spPr/>
        <p:txBody>
          <a:bodyPr/>
          <a:lstStyle/>
          <a:p>
            <a:fld id="{919225A2-A9D4-C947-A556-DA0D7127F7BE}" type="datetimeFigureOut">
              <a:rPr lang="en-GB" smtClean="0"/>
              <a:t>23/07/2020</a:t>
            </a:fld>
            <a:endParaRPr lang="en-GB"/>
          </a:p>
        </p:txBody>
      </p:sp>
      <p:sp>
        <p:nvSpPr>
          <p:cNvPr id="5" name="Footer Placeholder 4">
            <a:extLst>
              <a:ext uri="{FF2B5EF4-FFF2-40B4-BE49-F238E27FC236}">
                <a16:creationId xmlns:a16="http://schemas.microsoft.com/office/drawing/2014/main" id="{0455DD96-96A2-F84C-8CD5-866CF1AEAB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B94348-89D9-1B42-9366-3FF0C8C01478}"/>
              </a:ext>
            </a:extLst>
          </p:cNvPr>
          <p:cNvSpPr>
            <a:spLocks noGrp="1"/>
          </p:cNvSpPr>
          <p:nvPr>
            <p:ph type="sldNum" sz="quarter" idx="12"/>
          </p:nvPr>
        </p:nvSpPr>
        <p:spPr/>
        <p:txBody>
          <a:bodyPr/>
          <a:lstStyle/>
          <a:p>
            <a:fld id="{5EA85AD0-D7DB-AB49-90F2-46360FC86881}" type="slidenum">
              <a:rPr lang="en-GB" smtClean="0"/>
              <a:t>‹#›</a:t>
            </a:fld>
            <a:endParaRPr lang="en-GB"/>
          </a:p>
        </p:txBody>
      </p:sp>
    </p:spTree>
    <p:extLst>
      <p:ext uri="{BB962C8B-B14F-4D97-AF65-F5344CB8AC3E}">
        <p14:creationId xmlns:p14="http://schemas.microsoft.com/office/powerpoint/2010/main" val="2683843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726C48-9114-424C-A78B-D092B26308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58A802-7B42-1443-90FA-276360500C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DDBA4D-C485-1C4E-8FDA-CA3CFC7172E3}"/>
              </a:ext>
            </a:extLst>
          </p:cNvPr>
          <p:cNvSpPr>
            <a:spLocks noGrp="1"/>
          </p:cNvSpPr>
          <p:nvPr>
            <p:ph type="dt" sz="half" idx="10"/>
          </p:nvPr>
        </p:nvSpPr>
        <p:spPr/>
        <p:txBody>
          <a:bodyPr/>
          <a:lstStyle/>
          <a:p>
            <a:fld id="{919225A2-A9D4-C947-A556-DA0D7127F7BE}" type="datetimeFigureOut">
              <a:rPr lang="en-GB" smtClean="0"/>
              <a:t>23/07/2020</a:t>
            </a:fld>
            <a:endParaRPr lang="en-GB"/>
          </a:p>
        </p:txBody>
      </p:sp>
      <p:sp>
        <p:nvSpPr>
          <p:cNvPr id="5" name="Footer Placeholder 4">
            <a:extLst>
              <a:ext uri="{FF2B5EF4-FFF2-40B4-BE49-F238E27FC236}">
                <a16:creationId xmlns:a16="http://schemas.microsoft.com/office/drawing/2014/main" id="{7539BEC1-91C9-3047-9B72-F7C08CB172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0832F4-8D26-964D-9B55-D3F81269077D}"/>
              </a:ext>
            </a:extLst>
          </p:cNvPr>
          <p:cNvSpPr>
            <a:spLocks noGrp="1"/>
          </p:cNvSpPr>
          <p:nvPr>
            <p:ph type="sldNum" sz="quarter" idx="12"/>
          </p:nvPr>
        </p:nvSpPr>
        <p:spPr/>
        <p:txBody>
          <a:bodyPr/>
          <a:lstStyle/>
          <a:p>
            <a:fld id="{5EA85AD0-D7DB-AB49-90F2-46360FC86881}" type="slidenum">
              <a:rPr lang="en-GB" smtClean="0"/>
              <a:t>‹#›</a:t>
            </a:fld>
            <a:endParaRPr lang="en-GB"/>
          </a:p>
        </p:txBody>
      </p:sp>
    </p:spTree>
    <p:extLst>
      <p:ext uri="{BB962C8B-B14F-4D97-AF65-F5344CB8AC3E}">
        <p14:creationId xmlns:p14="http://schemas.microsoft.com/office/powerpoint/2010/main" val="1053117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0" y="0"/>
            <a:ext cx="12192000" cy="653143"/>
          </a:xfrm>
        </p:spPr>
        <p:txBody>
          <a:bodyPr/>
          <a:lstStyle/>
          <a:p>
            <a:r>
              <a:rPr lang="en-US"/>
              <a:t>Click to edit Master title style</a:t>
            </a:r>
            <a:endParaRPr lang="en-GB"/>
          </a:p>
        </p:txBody>
      </p:sp>
      <p:sp>
        <p:nvSpPr>
          <p:cNvPr id="7" name="Content Placeholder 2"/>
          <p:cNvSpPr>
            <a:spLocks noGrp="1"/>
          </p:cNvSpPr>
          <p:nvPr>
            <p:ph idx="10"/>
          </p:nvPr>
        </p:nvSpPr>
        <p:spPr>
          <a:xfrm>
            <a:off x="0" y="653142"/>
            <a:ext cx="12192000" cy="620485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880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13EFE4-1312-4F4F-963D-3DCF9A145697}"/>
              </a:ext>
            </a:extLst>
          </p:cNvPr>
          <p:cNvSpPr/>
          <p:nvPr userDrawn="1"/>
        </p:nvSpPr>
        <p:spPr>
          <a:xfrm>
            <a:off x="0" y="0"/>
            <a:ext cx="12192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3D4E910-D449-834B-9746-1ED2249B9EF5}"/>
              </a:ext>
            </a:extLst>
          </p:cNvPr>
          <p:cNvSpPr>
            <a:spLocks noGrp="1"/>
          </p:cNvSpPr>
          <p:nvPr>
            <p:ph type="title"/>
          </p:nvPr>
        </p:nvSpPr>
        <p:spPr>
          <a:xfrm>
            <a:off x="0" y="-15875"/>
            <a:ext cx="12192000" cy="498475"/>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327FFF0-25E9-BC46-9566-742D968AAED7}"/>
              </a:ext>
            </a:extLst>
          </p:cNvPr>
          <p:cNvSpPr>
            <a:spLocks noGrp="1"/>
          </p:cNvSpPr>
          <p:nvPr>
            <p:ph idx="1"/>
          </p:nvPr>
        </p:nvSpPr>
        <p:spPr>
          <a:xfrm>
            <a:off x="0" y="482600"/>
            <a:ext cx="12192000" cy="6375400"/>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439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30FE-DFA1-7C47-B062-22BED241F3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B3CE598-B8E5-4747-A79F-6E219E6FEF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CCCE39-5B17-2C49-95D0-B2BBF97CCBE6}"/>
              </a:ext>
            </a:extLst>
          </p:cNvPr>
          <p:cNvSpPr>
            <a:spLocks noGrp="1"/>
          </p:cNvSpPr>
          <p:nvPr>
            <p:ph type="dt" sz="half" idx="10"/>
          </p:nvPr>
        </p:nvSpPr>
        <p:spPr/>
        <p:txBody>
          <a:bodyPr/>
          <a:lstStyle/>
          <a:p>
            <a:fld id="{919225A2-A9D4-C947-A556-DA0D7127F7BE}" type="datetimeFigureOut">
              <a:rPr lang="en-GB" smtClean="0"/>
              <a:t>23/07/2020</a:t>
            </a:fld>
            <a:endParaRPr lang="en-GB"/>
          </a:p>
        </p:txBody>
      </p:sp>
      <p:sp>
        <p:nvSpPr>
          <p:cNvPr id="5" name="Footer Placeholder 4">
            <a:extLst>
              <a:ext uri="{FF2B5EF4-FFF2-40B4-BE49-F238E27FC236}">
                <a16:creationId xmlns:a16="http://schemas.microsoft.com/office/drawing/2014/main" id="{B7D1B35B-8006-6C4D-A22E-87422BE8AA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2B115D-B7C7-2348-82E5-B34972A3173A}"/>
              </a:ext>
            </a:extLst>
          </p:cNvPr>
          <p:cNvSpPr>
            <a:spLocks noGrp="1"/>
          </p:cNvSpPr>
          <p:nvPr>
            <p:ph type="sldNum" sz="quarter" idx="12"/>
          </p:nvPr>
        </p:nvSpPr>
        <p:spPr/>
        <p:txBody>
          <a:bodyPr/>
          <a:lstStyle/>
          <a:p>
            <a:fld id="{5EA85AD0-D7DB-AB49-90F2-46360FC86881}" type="slidenum">
              <a:rPr lang="en-GB" smtClean="0"/>
              <a:t>‹#›</a:t>
            </a:fld>
            <a:endParaRPr lang="en-GB"/>
          </a:p>
        </p:txBody>
      </p:sp>
    </p:spTree>
    <p:extLst>
      <p:ext uri="{BB962C8B-B14F-4D97-AF65-F5344CB8AC3E}">
        <p14:creationId xmlns:p14="http://schemas.microsoft.com/office/powerpoint/2010/main" val="164980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6BD3-7C7D-7442-A93B-CEC9B9E0F8D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B496E9-BEFB-184C-AA69-7274436877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ADBE254-7D4D-644C-BDCD-19021F53A0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17EB28A-EE96-BD44-9BA2-1F37AC8BEFED}"/>
              </a:ext>
            </a:extLst>
          </p:cNvPr>
          <p:cNvSpPr>
            <a:spLocks noGrp="1"/>
          </p:cNvSpPr>
          <p:nvPr>
            <p:ph type="dt" sz="half" idx="10"/>
          </p:nvPr>
        </p:nvSpPr>
        <p:spPr/>
        <p:txBody>
          <a:bodyPr/>
          <a:lstStyle/>
          <a:p>
            <a:fld id="{919225A2-A9D4-C947-A556-DA0D7127F7BE}" type="datetimeFigureOut">
              <a:rPr lang="en-GB" smtClean="0"/>
              <a:t>23/07/2020</a:t>
            </a:fld>
            <a:endParaRPr lang="en-GB"/>
          </a:p>
        </p:txBody>
      </p:sp>
      <p:sp>
        <p:nvSpPr>
          <p:cNvPr id="6" name="Footer Placeholder 5">
            <a:extLst>
              <a:ext uri="{FF2B5EF4-FFF2-40B4-BE49-F238E27FC236}">
                <a16:creationId xmlns:a16="http://schemas.microsoft.com/office/drawing/2014/main" id="{4ED854AA-349B-3B4D-B009-93934B7082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4CCA275-BF34-414C-B9BD-2CDFB22C1FF9}"/>
              </a:ext>
            </a:extLst>
          </p:cNvPr>
          <p:cNvSpPr>
            <a:spLocks noGrp="1"/>
          </p:cNvSpPr>
          <p:nvPr>
            <p:ph type="sldNum" sz="quarter" idx="12"/>
          </p:nvPr>
        </p:nvSpPr>
        <p:spPr/>
        <p:txBody>
          <a:bodyPr/>
          <a:lstStyle/>
          <a:p>
            <a:fld id="{5EA85AD0-D7DB-AB49-90F2-46360FC86881}" type="slidenum">
              <a:rPr lang="en-GB" smtClean="0"/>
              <a:t>‹#›</a:t>
            </a:fld>
            <a:endParaRPr lang="en-GB"/>
          </a:p>
        </p:txBody>
      </p:sp>
    </p:spTree>
    <p:extLst>
      <p:ext uri="{BB962C8B-B14F-4D97-AF65-F5344CB8AC3E}">
        <p14:creationId xmlns:p14="http://schemas.microsoft.com/office/powerpoint/2010/main" val="4247214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7CB4A-5FCE-7B47-A6A9-610D4F78584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35B2A9-7AF8-1E48-A5AD-55AEC5873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58153F-0F9B-1648-8C90-AD78CE3952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8E61D0E-FC41-7540-84F3-D65FD1B79E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DC3F95-E4E8-5048-A41D-D5BF136FEE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5E00B1-0A2C-0147-BE5C-801FDE5BF25E}"/>
              </a:ext>
            </a:extLst>
          </p:cNvPr>
          <p:cNvSpPr>
            <a:spLocks noGrp="1"/>
          </p:cNvSpPr>
          <p:nvPr>
            <p:ph type="dt" sz="half" idx="10"/>
          </p:nvPr>
        </p:nvSpPr>
        <p:spPr/>
        <p:txBody>
          <a:bodyPr/>
          <a:lstStyle/>
          <a:p>
            <a:fld id="{919225A2-A9D4-C947-A556-DA0D7127F7BE}" type="datetimeFigureOut">
              <a:rPr lang="en-GB" smtClean="0"/>
              <a:t>23/07/2020</a:t>
            </a:fld>
            <a:endParaRPr lang="en-GB"/>
          </a:p>
        </p:txBody>
      </p:sp>
      <p:sp>
        <p:nvSpPr>
          <p:cNvPr id="8" name="Footer Placeholder 7">
            <a:extLst>
              <a:ext uri="{FF2B5EF4-FFF2-40B4-BE49-F238E27FC236}">
                <a16:creationId xmlns:a16="http://schemas.microsoft.com/office/drawing/2014/main" id="{53CCDFE1-871F-C842-8CC2-1515A73EBCB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0AA763-CD5B-5049-A217-864F800C45F2}"/>
              </a:ext>
            </a:extLst>
          </p:cNvPr>
          <p:cNvSpPr>
            <a:spLocks noGrp="1"/>
          </p:cNvSpPr>
          <p:nvPr>
            <p:ph type="sldNum" sz="quarter" idx="12"/>
          </p:nvPr>
        </p:nvSpPr>
        <p:spPr/>
        <p:txBody>
          <a:bodyPr/>
          <a:lstStyle/>
          <a:p>
            <a:fld id="{5EA85AD0-D7DB-AB49-90F2-46360FC86881}" type="slidenum">
              <a:rPr lang="en-GB" smtClean="0"/>
              <a:t>‹#›</a:t>
            </a:fld>
            <a:endParaRPr lang="en-GB"/>
          </a:p>
        </p:txBody>
      </p:sp>
    </p:spTree>
    <p:extLst>
      <p:ext uri="{BB962C8B-B14F-4D97-AF65-F5344CB8AC3E}">
        <p14:creationId xmlns:p14="http://schemas.microsoft.com/office/powerpoint/2010/main" val="2234255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C04D-4D95-3842-BC88-EA1C230F1E4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7F844E5-C2E6-EB44-9A3B-EA2FCE0BD6B4}"/>
              </a:ext>
            </a:extLst>
          </p:cNvPr>
          <p:cNvSpPr>
            <a:spLocks noGrp="1"/>
          </p:cNvSpPr>
          <p:nvPr>
            <p:ph type="dt" sz="half" idx="10"/>
          </p:nvPr>
        </p:nvSpPr>
        <p:spPr/>
        <p:txBody>
          <a:bodyPr/>
          <a:lstStyle/>
          <a:p>
            <a:fld id="{919225A2-A9D4-C947-A556-DA0D7127F7BE}" type="datetimeFigureOut">
              <a:rPr lang="en-GB" smtClean="0"/>
              <a:t>23/07/2020</a:t>
            </a:fld>
            <a:endParaRPr lang="en-GB"/>
          </a:p>
        </p:txBody>
      </p:sp>
      <p:sp>
        <p:nvSpPr>
          <p:cNvPr id="4" name="Footer Placeholder 3">
            <a:extLst>
              <a:ext uri="{FF2B5EF4-FFF2-40B4-BE49-F238E27FC236}">
                <a16:creationId xmlns:a16="http://schemas.microsoft.com/office/drawing/2014/main" id="{84F8DDA3-BBDC-294C-862E-09C828417FD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3FA78F6-7171-8140-8ADC-CEE70118C9B8}"/>
              </a:ext>
            </a:extLst>
          </p:cNvPr>
          <p:cNvSpPr>
            <a:spLocks noGrp="1"/>
          </p:cNvSpPr>
          <p:nvPr>
            <p:ph type="sldNum" sz="quarter" idx="12"/>
          </p:nvPr>
        </p:nvSpPr>
        <p:spPr/>
        <p:txBody>
          <a:bodyPr/>
          <a:lstStyle/>
          <a:p>
            <a:fld id="{5EA85AD0-D7DB-AB49-90F2-46360FC86881}" type="slidenum">
              <a:rPr lang="en-GB" smtClean="0"/>
              <a:t>‹#›</a:t>
            </a:fld>
            <a:endParaRPr lang="en-GB"/>
          </a:p>
        </p:txBody>
      </p:sp>
    </p:spTree>
    <p:extLst>
      <p:ext uri="{BB962C8B-B14F-4D97-AF65-F5344CB8AC3E}">
        <p14:creationId xmlns:p14="http://schemas.microsoft.com/office/powerpoint/2010/main" val="30554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6C40A-366A-5441-8018-66ACEAB0A5F8}"/>
              </a:ext>
            </a:extLst>
          </p:cNvPr>
          <p:cNvSpPr>
            <a:spLocks noGrp="1"/>
          </p:cNvSpPr>
          <p:nvPr>
            <p:ph type="dt" sz="half" idx="10"/>
          </p:nvPr>
        </p:nvSpPr>
        <p:spPr/>
        <p:txBody>
          <a:bodyPr/>
          <a:lstStyle/>
          <a:p>
            <a:fld id="{919225A2-A9D4-C947-A556-DA0D7127F7BE}" type="datetimeFigureOut">
              <a:rPr lang="en-GB" smtClean="0"/>
              <a:t>23/07/2020</a:t>
            </a:fld>
            <a:endParaRPr lang="en-GB"/>
          </a:p>
        </p:txBody>
      </p:sp>
      <p:sp>
        <p:nvSpPr>
          <p:cNvPr id="3" name="Footer Placeholder 2">
            <a:extLst>
              <a:ext uri="{FF2B5EF4-FFF2-40B4-BE49-F238E27FC236}">
                <a16:creationId xmlns:a16="http://schemas.microsoft.com/office/drawing/2014/main" id="{9581F200-80D5-AD42-A15A-D8B43D9BF30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BD77C9A-FCA4-2047-A41A-8BFF13B968F8}"/>
              </a:ext>
            </a:extLst>
          </p:cNvPr>
          <p:cNvSpPr>
            <a:spLocks noGrp="1"/>
          </p:cNvSpPr>
          <p:nvPr>
            <p:ph type="sldNum" sz="quarter" idx="12"/>
          </p:nvPr>
        </p:nvSpPr>
        <p:spPr/>
        <p:txBody>
          <a:bodyPr/>
          <a:lstStyle/>
          <a:p>
            <a:fld id="{5EA85AD0-D7DB-AB49-90F2-46360FC86881}" type="slidenum">
              <a:rPr lang="en-GB" smtClean="0"/>
              <a:t>‹#›</a:t>
            </a:fld>
            <a:endParaRPr lang="en-GB"/>
          </a:p>
        </p:txBody>
      </p:sp>
    </p:spTree>
    <p:extLst>
      <p:ext uri="{BB962C8B-B14F-4D97-AF65-F5344CB8AC3E}">
        <p14:creationId xmlns:p14="http://schemas.microsoft.com/office/powerpoint/2010/main" val="3644750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72DDF-C865-3544-8E3B-BCAFC6E7BE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6C81060-27DC-0B4D-BA09-AB886972E2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A349DB-CB75-4E40-AACF-C5A326AB8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DB04BC-60A6-A34A-86F6-88B8E8026982}"/>
              </a:ext>
            </a:extLst>
          </p:cNvPr>
          <p:cNvSpPr>
            <a:spLocks noGrp="1"/>
          </p:cNvSpPr>
          <p:nvPr>
            <p:ph type="dt" sz="half" idx="10"/>
          </p:nvPr>
        </p:nvSpPr>
        <p:spPr/>
        <p:txBody>
          <a:bodyPr/>
          <a:lstStyle/>
          <a:p>
            <a:fld id="{919225A2-A9D4-C947-A556-DA0D7127F7BE}" type="datetimeFigureOut">
              <a:rPr lang="en-GB" smtClean="0"/>
              <a:t>23/07/2020</a:t>
            </a:fld>
            <a:endParaRPr lang="en-GB"/>
          </a:p>
        </p:txBody>
      </p:sp>
      <p:sp>
        <p:nvSpPr>
          <p:cNvPr id="6" name="Footer Placeholder 5">
            <a:extLst>
              <a:ext uri="{FF2B5EF4-FFF2-40B4-BE49-F238E27FC236}">
                <a16:creationId xmlns:a16="http://schemas.microsoft.com/office/drawing/2014/main" id="{B1B90DDD-5064-0B4B-9A57-0FC30C83911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F2606B-9A08-CA41-A16C-D9A41037000F}"/>
              </a:ext>
            </a:extLst>
          </p:cNvPr>
          <p:cNvSpPr>
            <a:spLocks noGrp="1"/>
          </p:cNvSpPr>
          <p:nvPr>
            <p:ph type="sldNum" sz="quarter" idx="12"/>
          </p:nvPr>
        </p:nvSpPr>
        <p:spPr/>
        <p:txBody>
          <a:bodyPr/>
          <a:lstStyle/>
          <a:p>
            <a:fld id="{5EA85AD0-D7DB-AB49-90F2-46360FC86881}" type="slidenum">
              <a:rPr lang="en-GB" smtClean="0"/>
              <a:t>‹#›</a:t>
            </a:fld>
            <a:endParaRPr lang="en-GB"/>
          </a:p>
        </p:txBody>
      </p:sp>
    </p:spTree>
    <p:extLst>
      <p:ext uri="{BB962C8B-B14F-4D97-AF65-F5344CB8AC3E}">
        <p14:creationId xmlns:p14="http://schemas.microsoft.com/office/powerpoint/2010/main" val="555821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32F7-C9CA-9B42-BA63-E7A054628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C2655E-C1D8-724B-8E50-507D84ED28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C7B5202-2A6D-C148-9D08-0012AB27E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576C9-9256-A54D-ABF2-4C22A04E2EBD}"/>
              </a:ext>
            </a:extLst>
          </p:cNvPr>
          <p:cNvSpPr>
            <a:spLocks noGrp="1"/>
          </p:cNvSpPr>
          <p:nvPr>
            <p:ph type="dt" sz="half" idx="10"/>
          </p:nvPr>
        </p:nvSpPr>
        <p:spPr/>
        <p:txBody>
          <a:bodyPr/>
          <a:lstStyle/>
          <a:p>
            <a:fld id="{919225A2-A9D4-C947-A556-DA0D7127F7BE}" type="datetimeFigureOut">
              <a:rPr lang="en-GB" smtClean="0"/>
              <a:t>23/07/2020</a:t>
            </a:fld>
            <a:endParaRPr lang="en-GB"/>
          </a:p>
        </p:txBody>
      </p:sp>
      <p:sp>
        <p:nvSpPr>
          <p:cNvPr id="6" name="Footer Placeholder 5">
            <a:extLst>
              <a:ext uri="{FF2B5EF4-FFF2-40B4-BE49-F238E27FC236}">
                <a16:creationId xmlns:a16="http://schemas.microsoft.com/office/drawing/2014/main" id="{B145A278-D668-EC47-9420-8B6E01CDFB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3F0D00-737A-8F45-858A-3F73B5477364}"/>
              </a:ext>
            </a:extLst>
          </p:cNvPr>
          <p:cNvSpPr>
            <a:spLocks noGrp="1"/>
          </p:cNvSpPr>
          <p:nvPr>
            <p:ph type="sldNum" sz="quarter" idx="12"/>
          </p:nvPr>
        </p:nvSpPr>
        <p:spPr/>
        <p:txBody>
          <a:bodyPr/>
          <a:lstStyle/>
          <a:p>
            <a:fld id="{5EA85AD0-D7DB-AB49-90F2-46360FC86881}" type="slidenum">
              <a:rPr lang="en-GB" smtClean="0"/>
              <a:t>‹#›</a:t>
            </a:fld>
            <a:endParaRPr lang="en-GB"/>
          </a:p>
        </p:txBody>
      </p:sp>
    </p:spTree>
    <p:extLst>
      <p:ext uri="{BB962C8B-B14F-4D97-AF65-F5344CB8AC3E}">
        <p14:creationId xmlns:p14="http://schemas.microsoft.com/office/powerpoint/2010/main" val="125841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17FF6E-5AB9-3547-A159-AF986689C4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CB4CBFB-0DA3-4944-8751-46598DC364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C5EC72-AD01-C744-8221-1C28EC6C59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225A2-A9D4-C947-A556-DA0D7127F7BE}" type="datetimeFigureOut">
              <a:rPr lang="en-GB" smtClean="0"/>
              <a:t>23/07/2020</a:t>
            </a:fld>
            <a:endParaRPr lang="en-GB"/>
          </a:p>
        </p:txBody>
      </p:sp>
      <p:sp>
        <p:nvSpPr>
          <p:cNvPr id="5" name="Footer Placeholder 4">
            <a:extLst>
              <a:ext uri="{FF2B5EF4-FFF2-40B4-BE49-F238E27FC236}">
                <a16:creationId xmlns:a16="http://schemas.microsoft.com/office/drawing/2014/main" id="{414612F9-A5C7-D444-BDE9-8C29602A4E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7A46DD5-64AB-304E-AA72-CDCA20716A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85AD0-D7DB-AB49-90F2-46360FC86881}" type="slidenum">
              <a:rPr lang="en-GB" smtClean="0"/>
              <a:t>‹#›</a:t>
            </a:fld>
            <a:endParaRPr lang="en-GB"/>
          </a:p>
        </p:txBody>
      </p:sp>
    </p:spTree>
    <p:extLst>
      <p:ext uri="{BB962C8B-B14F-4D97-AF65-F5344CB8AC3E}">
        <p14:creationId xmlns:p14="http://schemas.microsoft.com/office/powerpoint/2010/main" val="3845082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6.tif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16.1 Purposes of an Operating System (OS) </a:t>
            </a:r>
            <a:endParaRPr lang="en-US" dirty="0"/>
          </a:p>
        </p:txBody>
      </p:sp>
      <p:sp>
        <p:nvSpPr>
          <p:cNvPr id="3" name="Content Placeholder 2"/>
          <p:cNvSpPr>
            <a:spLocks noGrp="1"/>
          </p:cNvSpPr>
          <p:nvPr>
            <p:ph idx="1"/>
          </p:nvPr>
        </p:nvSpPr>
        <p:spPr>
          <a:solidFill>
            <a:schemeClr val="accent2"/>
          </a:solidFill>
        </p:spPr>
        <p:txBody>
          <a:bodyPr>
            <a:normAutofit/>
          </a:bodyPr>
          <a:lstStyle/>
          <a:p>
            <a:pPr marL="514350" indent="-514350">
              <a:buFont typeface="+mj-lt"/>
              <a:buAutoNum type="arabicPeriod"/>
            </a:pPr>
            <a:r>
              <a:rPr lang="en-US" dirty="0"/>
              <a:t>Show understanding of how an OS can maximize the use of resources </a:t>
            </a:r>
          </a:p>
          <a:p>
            <a:pPr marL="514350" indent="-514350">
              <a:buFont typeface="+mj-lt"/>
              <a:buAutoNum type="arabicPeriod"/>
            </a:pPr>
            <a:r>
              <a:rPr lang="en-US" dirty="0"/>
              <a:t>Describe the ways in which the user interface hides the complexities of the hardware from the user </a:t>
            </a:r>
          </a:p>
          <a:p>
            <a:pPr marL="514350" indent="-514350">
              <a:buFont typeface="+mj-lt"/>
              <a:buAutoNum type="arabicPeriod"/>
            </a:pPr>
            <a:r>
              <a:rPr lang="en-US" dirty="0"/>
              <a:t>Show understanding of processor management: multitasking, including: </a:t>
            </a:r>
          </a:p>
          <a:p>
            <a:pPr marL="914400" lvl="1" indent="-457200">
              <a:buFont typeface="+mj-lt"/>
              <a:buAutoNum type="alphaLcPeriod"/>
            </a:pPr>
            <a:r>
              <a:rPr lang="en-US" dirty="0"/>
              <a:t>–  the concept of multitasking and a process </a:t>
            </a:r>
          </a:p>
          <a:p>
            <a:pPr marL="914400" lvl="1" indent="-457200">
              <a:buFont typeface="+mj-lt"/>
              <a:buAutoNum type="alphaLcPeriod"/>
            </a:pPr>
            <a:r>
              <a:rPr lang="en-US" dirty="0"/>
              <a:t>–  the process states: running, ready and blocked </a:t>
            </a:r>
          </a:p>
          <a:p>
            <a:pPr marL="914400" lvl="1" indent="-457200">
              <a:buFont typeface="+mj-lt"/>
              <a:buAutoNum type="alphaLcPeriod"/>
            </a:pPr>
            <a:r>
              <a:rPr lang="en-US" dirty="0"/>
              <a:t>–  the need for scheduling </a:t>
            </a:r>
          </a:p>
          <a:p>
            <a:pPr marL="914400" lvl="1" indent="-457200">
              <a:buFont typeface="+mj-lt"/>
              <a:buAutoNum type="alphaLcPeriod"/>
            </a:pPr>
            <a:r>
              <a:rPr lang="en-US" dirty="0"/>
              <a:t>–  the concept of an interrupt </a:t>
            </a:r>
          </a:p>
          <a:p>
            <a:pPr marL="914400" lvl="1" indent="-457200">
              <a:buFont typeface="+mj-lt"/>
              <a:buAutoNum type="alphaLcPeriod"/>
            </a:pPr>
            <a:r>
              <a:rPr lang="en-US" dirty="0"/>
              <a:t>–  how the kernel of the OS acts as the interrupt handler and how interrupt handling is used to manage low-level scheduling </a:t>
            </a:r>
          </a:p>
          <a:p>
            <a:pPr marL="514350" indent="-514350">
              <a:buFont typeface="+mj-lt"/>
              <a:buAutoNum type="arabicPeriod"/>
            </a:pPr>
            <a:r>
              <a:rPr lang="en-US" dirty="0"/>
              <a:t>Show understanding of paging for memory management: including: </a:t>
            </a:r>
          </a:p>
          <a:p>
            <a:pPr marL="914400" lvl="1" indent="-457200">
              <a:buFont typeface="+mj-lt"/>
              <a:buAutoNum type="alphaLcPeriod"/>
            </a:pPr>
            <a:r>
              <a:rPr lang="en-US" dirty="0"/>
              <a:t>–  the concepts of paging and virtual memory </a:t>
            </a:r>
          </a:p>
          <a:p>
            <a:pPr marL="914400" lvl="1" indent="-457200">
              <a:buFont typeface="+mj-lt"/>
              <a:buAutoNum type="alphaLcPeriod"/>
            </a:pPr>
            <a:r>
              <a:rPr lang="en-US" dirty="0"/>
              <a:t>–  the need for paging </a:t>
            </a:r>
          </a:p>
          <a:p>
            <a:pPr marL="914400" lvl="1" indent="-457200">
              <a:buFont typeface="+mj-lt"/>
              <a:buAutoNum type="alphaLcPeriod"/>
            </a:pPr>
            <a:r>
              <a:rPr lang="en-US" dirty="0"/>
              <a:t>–  how pages can be replaced </a:t>
            </a:r>
          </a:p>
          <a:p>
            <a:pPr marL="914400" lvl="1" indent="-457200">
              <a:buFont typeface="+mj-lt"/>
              <a:buAutoNum type="alphaLcPeriod"/>
            </a:pPr>
            <a:r>
              <a:rPr lang="en-US" dirty="0"/>
              <a:t>–  how disk thrashing can occur </a:t>
            </a:r>
          </a:p>
          <a:p>
            <a:pPr marL="514350" indent="-514350">
              <a:buFont typeface="+mj-lt"/>
              <a:buAutoNum type="arabicPeriod"/>
            </a:pPr>
            <a:endParaRPr lang="en-GB" dirty="0"/>
          </a:p>
        </p:txBody>
      </p:sp>
    </p:spTree>
    <p:extLst>
      <p:ext uri="{BB962C8B-B14F-4D97-AF65-F5344CB8AC3E}">
        <p14:creationId xmlns:p14="http://schemas.microsoft.com/office/powerpoint/2010/main" val="2540055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IO and CPU</a:t>
            </a:r>
          </a:p>
        </p:txBody>
      </p:sp>
      <p:sp>
        <p:nvSpPr>
          <p:cNvPr id="3" name="Content Placeholder 2"/>
          <p:cNvSpPr>
            <a:spLocks noGrp="1"/>
          </p:cNvSpPr>
          <p:nvPr>
            <p:ph idx="1"/>
          </p:nvPr>
        </p:nvSpPr>
        <p:spPr/>
        <p:txBody>
          <a:bodyPr/>
          <a:lstStyle/>
          <a:p>
            <a:r>
              <a:rPr lang="en-GB" dirty="0"/>
              <a:t>The aim of the OS is to make sure the CPU is always doing something. And CPUs can do things very quickly. </a:t>
            </a:r>
          </a:p>
          <a:p>
            <a:endParaRPr lang="en-GB" dirty="0"/>
          </a:p>
          <a:p>
            <a:r>
              <a:rPr lang="en-GB" dirty="0"/>
              <a:t>Now, CPU speed is measured in Gigahertz GHz, which means in one second a CPU has 1,000,000,000 (1 trillion) cycles for 1GHz. </a:t>
            </a:r>
          </a:p>
          <a:p>
            <a:endParaRPr lang="en-GB" dirty="0"/>
          </a:p>
          <a:p>
            <a:r>
              <a:rPr lang="en-GB" dirty="0"/>
              <a:t> </a:t>
            </a:r>
          </a:p>
        </p:txBody>
      </p:sp>
      <p:graphicFrame>
        <p:nvGraphicFramePr>
          <p:cNvPr id="4" name="Table 3"/>
          <p:cNvGraphicFramePr>
            <a:graphicFrameLocks noGrp="1"/>
          </p:cNvGraphicFramePr>
          <p:nvPr/>
        </p:nvGraphicFramePr>
        <p:xfrm>
          <a:off x="429846" y="3128758"/>
          <a:ext cx="11332308" cy="2316480"/>
        </p:xfrm>
        <a:graphic>
          <a:graphicData uri="http://schemas.openxmlformats.org/drawingml/2006/table">
            <a:tbl>
              <a:tblPr firstRow="1" bandRow="1">
                <a:tableStyleId>{5C22544A-7EE6-4342-B048-85BDC9FD1C3A}</a:tableStyleId>
              </a:tblPr>
              <a:tblGrid>
                <a:gridCol w="2522415">
                  <a:extLst>
                    <a:ext uri="{9D8B030D-6E8A-4147-A177-3AD203B41FA5}">
                      <a16:colId xmlns:a16="http://schemas.microsoft.com/office/drawing/2014/main" val="20000"/>
                    </a:ext>
                  </a:extLst>
                </a:gridCol>
                <a:gridCol w="5032457">
                  <a:extLst>
                    <a:ext uri="{9D8B030D-6E8A-4147-A177-3AD203B41FA5}">
                      <a16:colId xmlns:a16="http://schemas.microsoft.com/office/drawing/2014/main" val="20001"/>
                    </a:ext>
                  </a:extLst>
                </a:gridCol>
                <a:gridCol w="3777436">
                  <a:extLst>
                    <a:ext uri="{9D8B030D-6E8A-4147-A177-3AD203B41FA5}">
                      <a16:colId xmlns:a16="http://schemas.microsoft.com/office/drawing/2014/main" val="20002"/>
                    </a:ext>
                  </a:extLst>
                </a:gridCol>
              </a:tblGrid>
              <a:tr h="370840">
                <a:tc>
                  <a:txBody>
                    <a:bodyPr/>
                    <a:lstStyle/>
                    <a:p>
                      <a:pPr algn="ctr"/>
                      <a:r>
                        <a:rPr lang="en-GB" sz="3200" dirty="0"/>
                        <a:t>Device</a:t>
                      </a:r>
                    </a:p>
                  </a:txBody>
                  <a:tcPr/>
                </a:tc>
                <a:tc>
                  <a:txBody>
                    <a:bodyPr/>
                    <a:lstStyle/>
                    <a:p>
                      <a:pPr algn="ctr"/>
                      <a:r>
                        <a:rPr lang="en-GB" sz="3200" dirty="0"/>
                        <a:t>Data rate</a:t>
                      </a:r>
                    </a:p>
                  </a:txBody>
                  <a:tcPr/>
                </a:tc>
                <a:tc>
                  <a:txBody>
                    <a:bodyPr/>
                    <a:lstStyle/>
                    <a:p>
                      <a:pPr algn="ctr"/>
                      <a:r>
                        <a:rPr lang="en-GB" sz="3200" dirty="0"/>
                        <a:t>Time for 1 byte </a:t>
                      </a:r>
                    </a:p>
                  </a:txBody>
                  <a:tcPr/>
                </a:tc>
                <a:extLst>
                  <a:ext uri="{0D108BD9-81ED-4DB2-BD59-A6C34878D82A}">
                    <a16:rowId xmlns:a16="http://schemas.microsoft.com/office/drawing/2014/main" val="10000"/>
                  </a:ext>
                </a:extLst>
              </a:tr>
              <a:tr h="370840">
                <a:tc>
                  <a:txBody>
                    <a:bodyPr/>
                    <a:lstStyle/>
                    <a:p>
                      <a:pPr algn="ctr"/>
                      <a:r>
                        <a:rPr lang="en-GB" sz="3200" dirty="0"/>
                        <a:t>Keyboard</a:t>
                      </a:r>
                    </a:p>
                  </a:txBody>
                  <a:tcPr/>
                </a:tc>
                <a:tc>
                  <a:txBody>
                    <a:bodyPr/>
                    <a:lstStyle/>
                    <a:p>
                      <a:pPr algn="ctr"/>
                      <a:r>
                        <a:rPr lang="en-GB" sz="3200" dirty="0"/>
                        <a:t>10 Bps (bits per second)</a:t>
                      </a:r>
                    </a:p>
                  </a:txBody>
                  <a:tcPr/>
                </a:tc>
                <a:tc>
                  <a:txBody>
                    <a:bodyPr/>
                    <a:lstStyle/>
                    <a:p>
                      <a:pPr algn="ctr"/>
                      <a:r>
                        <a:rPr lang="en-GB" sz="3200" dirty="0"/>
                        <a:t>0.1seconds</a:t>
                      </a:r>
                    </a:p>
                  </a:txBody>
                  <a:tcPr/>
                </a:tc>
                <a:extLst>
                  <a:ext uri="{0D108BD9-81ED-4DB2-BD59-A6C34878D82A}">
                    <a16:rowId xmlns:a16="http://schemas.microsoft.com/office/drawing/2014/main" val="10001"/>
                  </a:ext>
                </a:extLst>
              </a:tr>
              <a:tr h="370840">
                <a:tc>
                  <a:txBody>
                    <a:bodyPr/>
                    <a:lstStyle/>
                    <a:p>
                      <a:pPr algn="ctr"/>
                      <a:r>
                        <a:rPr lang="en-GB" sz="3200" dirty="0"/>
                        <a:t>Monitor</a:t>
                      </a:r>
                    </a:p>
                  </a:txBody>
                  <a:tcPr/>
                </a:tc>
                <a:tc>
                  <a:txBody>
                    <a:bodyPr/>
                    <a:lstStyle/>
                    <a:p>
                      <a:pPr algn="ctr"/>
                      <a:r>
                        <a:rPr lang="en-GB" sz="3200" dirty="0"/>
                        <a:t>50 MBps (Megabits</a:t>
                      </a:r>
                      <a:r>
                        <a:rPr lang="en-GB" sz="3200" baseline="0" dirty="0"/>
                        <a:t> ps)</a:t>
                      </a:r>
                      <a:endParaRPr lang="en-GB" sz="3200" dirty="0"/>
                    </a:p>
                  </a:txBody>
                  <a:tcPr/>
                </a:tc>
                <a:tc>
                  <a:txBody>
                    <a:bodyPr/>
                    <a:lstStyle/>
                    <a:p>
                      <a:pPr algn="ctr"/>
                      <a:r>
                        <a:rPr lang="en-GB" sz="3200" dirty="0"/>
                        <a:t>2 x 10</a:t>
                      </a:r>
                      <a:r>
                        <a:rPr lang="en-GB" sz="3200" baseline="30000" dirty="0"/>
                        <a:t>-8</a:t>
                      </a:r>
                      <a:r>
                        <a:rPr lang="en-GB" sz="3200" dirty="0"/>
                        <a:t>s</a:t>
                      </a:r>
                    </a:p>
                  </a:txBody>
                  <a:tcPr/>
                </a:tc>
                <a:extLst>
                  <a:ext uri="{0D108BD9-81ED-4DB2-BD59-A6C34878D82A}">
                    <a16:rowId xmlns:a16="http://schemas.microsoft.com/office/drawing/2014/main" val="10002"/>
                  </a:ext>
                </a:extLst>
              </a:tr>
              <a:tr h="370840">
                <a:tc>
                  <a:txBody>
                    <a:bodyPr/>
                    <a:lstStyle/>
                    <a:p>
                      <a:pPr algn="ctr"/>
                      <a:r>
                        <a:rPr lang="en-GB" sz="3200" dirty="0"/>
                        <a:t>Hard</a:t>
                      </a:r>
                      <a:r>
                        <a:rPr lang="en-GB" sz="3200" baseline="0" dirty="0"/>
                        <a:t> drivee</a:t>
                      </a:r>
                      <a:endParaRPr lang="en-GB" sz="3200" dirty="0"/>
                    </a:p>
                  </a:txBody>
                  <a:tcPr/>
                </a:tc>
                <a:tc>
                  <a:txBody>
                    <a:bodyPr/>
                    <a:lstStyle/>
                    <a:p>
                      <a:pPr algn="ctr"/>
                      <a:r>
                        <a:rPr lang="en-GB" sz="3200" dirty="0"/>
                        <a:t>5 MBps (Megabits ps)</a:t>
                      </a:r>
                    </a:p>
                  </a:txBody>
                  <a:tcPr/>
                </a:tc>
                <a:tc>
                  <a:txBody>
                    <a:bodyPr/>
                    <a:lstStyle/>
                    <a:p>
                      <a:pPr algn="ctr"/>
                      <a:r>
                        <a:rPr lang="en-GB" sz="3200" dirty="0"/>
                        <a:t>2 x 10</a:t>
                      </a:r>
                      <a:r>
                        <a:rPr lang="en-GB" sz="3200" baseline="30000" dirty="0"/>
                        <a:t>-7</a:t>
                      </a:r>
                      <a:r>
                        <a:rPr lang="en-GB" sz="3200" dirty="0"/>
                        <a:t>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30548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Facilities for user </a:t>
            </a:r>
          </a:p>
        </p:txBody>
      </p:sp>
      <p:sp>
        <p:nvSpPr>
          <p:cNvPr id="3" name="Content Placeholder 2"/>
          <p:cNvSpPr>
            <a:spLocks noGrp="1"/>
          </p:cNvSpPr>
          <p:nvPr>
            <p:ph idx="1"/>
          </p:nvPr>
        </p:nvSpPr>
        <p:spPr/>
        <p:txBody>
          <a:bodyPr>
            <a:normAutofit fontScale="77500" lnSpcReduction="20000"/>
          </a:bodyPr>
          <a:lstStyle/>
          <a:p>
            <a:r>
              <a:rPr lang="en-GB" dirty="0"/>
              <a:t>1. A user must interface with the computer using the OS. It can be using:</a:t>
            </a:r>
          </a:p>
          <a:p>
            <a:r>
              <a:rPr lang="en-GB" dirty="0"/>
              <a:t>Command Line / Terminal </a:t>
            </a:r>
          </a:p>
          <a:p>
            <a:r>
              <a:rPr lang="en-GB" dirty="0"/>
              <a:t>Graphical User Interface (GUI)</a:t>
            </a:r>
          </a:p>
          <a:p>
            <a:r>
              <a:rPr lang="en-GB" dirty="0"/>
              <a:t>Voice recognition </a:t>
            </a:r>
          </a:p>
          <a:p>
            <a:r>
              <a:rPr lang="en-GB" dirty="0"/>
              <a:t>Gesture recognition </a:t>
            </a:r>
          </a:p>
          <a:p>
            <a:endParaRPr lang="en-GB" dirty="0"/>
          </a:p>
          <a:p>
            <a:r>
              <a:rPr lang="en-GB" dirty="0"/>
              <a:t>2. An OS also uses a file system. A user can choose the name of a file and where to store it in a directory but the OS handles where it actually is stored on your hard drive </a:t>
            </a:r>
          </a:p>
          <a:p>
            <a:endParaRPr lang="en-GB" dirty="0"/>
          </a:p>
          <a:p>
            <a:r>
              <a:rPr lang="en-GB" dirty="0"/>
              <a:t>3. An OS can also handle programming environments so a programmer writing code only needs to care about their code and not the processor architecture </a:t>
            </a:r>
          </a:p>
          <a:p>
            <a:endParaRPr lang="en-GB" dirty="0"/>
          </a:p>
          <a:p>
            <a:r>
              <a:rPr lang="en-GB" dirty="0"/>
              <a:t>4. System calls. If a program needs something it tells the OS and the OS does it. That</a:t>
            </a:r>
            <a:r>
              <a:rPr lang="mr-IN" dirty="0"/>
              <a:t>’</a:t>
            </a:r>
            <a:r>
              <a:rPr lang="en-GB" dirty="0"/>
              <a:t>s a system call. Example if a program needs to find a file. </a:t>
            </a:r>
          </a:p>
          <a:p>
            <a:endParaRPr lang="en-GB" dirty="0"/>
          </a:p>
          <a:p>
            <a:r>
              <a:rPr lang="en-GB" dirty="0"/>
              <a:t>5. API. Application Programming Interface (API). An API can be one or many system calls in one package. It does a task completely and its portable. So an API that is written for Windows 10 will work on all Windows 10 machines. And an API is used to do a task such as creating icons or menu items. API nearly always relate to graphical elements on a GUI </a:t>
            </a:r>
          </a:p>
          <a:p>
            <a:endParaRPr lang="en-GB" dirty="0"/>
          </a:p>
        </p:txBody>
      </p:sp>
    </p:spTree>
    <p:extLst>
      <p:ext uri="{BB962C8B-B14F-4D97-AF65-F5344CB8AC3E}">
        <p14:creationId xmlns:p14="http://schemas.microsoft.com/office/powerpoint/2010/main" val="2233522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an OS is structured </a:t>
            </a:r>
          </a:p>
        </p:txBody>
      </p:sp>
      <p:sp>
        <p:nvSpPr>
          <p:cNvPr id="3" name="Content Placeholder 2"/>
          <p:cNvSpPr>
            <a:spLocks noGrp="1"/>
          </p:cNvSpPr>
          <p:nvPr>
            <p:ph idx="1"/>
          </p:nvPr>
        </p:nvSpPr>
        <p:spPr/>
        <p:txBody>
          <a:bodyPr/>
          <a:lstStyle/>
          <a:p>
            <a:r>
              <a:rPr lang="en-GB" dirty="0"/>
              <a:t>An OS has to handle two main things.</a:t>
            </a:r>
          </a:p>
          <a:p>
            <a:pPr marL="514350" indent="-514350">
              <a:buAutoNum type="arabicPeriod"/>
            </a:pPr>
            <a:r>
              <a:rPr lang="en-GB" dirty="0"/>
              <a:t>Facilities for the user</a:t>
            </a:r>
          </a:p>
          <a:p>
            <a:pPr marL="514350" indent="-514350">
              <a:buAutoNum type="arabicPeriod"/>
            </a:pPr>
            <a:r>
              <a:rPr lang="en-GB" dirty="0"/>
              <a:t>Resource Management </a:t>
            </a:r>
          </a:p>
          <a:p>
            <a:pPr marL="514350" indent="-514350">
              <a:buAutoNum type="arabicPeriod"/>
            </a:pPr>
            <a:endParaRPr lang="en-GB" dirty="0"/>
          </a:p>
          <a:p>
            <a:r>
              <a:rPr lang="en-GB" dirty="0"/>
              <a:t>The resource management is handled by the</a:t>
            </a:r>
          </a:p>
          <a:p>
            <a:r>
              <a:rPr lang="en-GB" dirty="0"/>
              <a:t>Kernel. </a:t>
            </a:r>
          </a:p>
          <a:p>
            <a:endParaRPr lang="en-GB" dirty="0"/>
          </a:p>
          <a:p>
            <a:r>
              <a:rPr lang="en-GB" dirty="0"/>
              <a:t>This diagram shows a layered OS model. </a:t>
            </a:r>
          </a:p>
          <a:p>
            <a:r>
              <a:rPr lang="en-GB" dirty="0"/>
              <a:t>Its not really used because for it to work, the </a:t>
            </a:r>
            <a:br>
              <a:rPr lang="en-GB" dirty="0"/>
            </a:br>
            <a:r>
              <a:rPr lang="en-GB" dirty="0"/>
              <a:t>layers below must be running.</a:t>
            </a:r>
          </a:p>
          <a:p>
            <a:endParaRPr lang="en-GB" dirty="0"/>
          </a:p>
          <a:p>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0531" t="19577" r="3742" b="50529"/>
          <a:stretch/>
        </p:blipFill>
        <p:spPr>
          <a:xfrm rot="5400000">
            <a:off x="6906083" y="1112501"/>
            <a:ext cx="5179218" cy="4536830"/>
          </a:xfrm>
          <a:prstGeom prst="rect">
            <a:avLst/>
          </a:prstGeom>
        </p:spPr>
      </p:pic>
    </p:spTree>
    <p:extLst>
      <p:ext uri="{BB962C8B-B14F-4D97-AF65-F5344CB8AC3E}">
        <p14:creationId xmlns:p14="http://schemas.microsoft.com/office/powerpoint/2010/main" val="1075092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Kernel</a:t>
            </a:r>
          </a:p>
        </p:txBody>
      </p:sp>
      <p:sp>
        <p:nvSpPr>
          <p:cNvPr id="3" name="Content Placeholder 2"/>
          <p:cNvSpPr>
            <a:spLocks noGrp="1"/>
          </p:cNvSpPr>
          <p:nvPr>
            <p:ph idx="1"/>
          </p:nvPr>
        </p:nvSpPr>
        <p:spPr/>
        <p:txBody>
          <a:bodyPr/>
          <a:lstStyle/>
          <a:p>
            <a:r>
              <a:rPr lang="en-GB" dirty="0"/>
              <a:t>Instead of that layered model, most OSs have a modular kernel. </a:t>
            </a:r>
          </a:p>
          <a:p>
            <a:r>
              <a:rPr lang="en-GB" dirty="0"/>
              <a:t>The part of the OS that talks with the hardware rather than the user. </a:t>
            </a:r>
          </a:p>
          <a:p>
            <a:r>
              <a:rPr lang="en-GB" dirty="0"/>
              <a:t>A user is super unlikely to ever touch the kernel </a:t>
            </a:r>
          </a:p>
          <a:p>
            <a:r>
              <a:rPr lang="en-GB" dirty="0"/>
              <a:t>The kernel usually runs all of the time</a:t>
            </a:r>
          </a:p>
          <a:p>
            <a:endParaRPr lang="en-GB" dirty="0"/>
          </a:p>
          <a:p>
            <a:endParaRPr lang="en-GB" dirty="0"/>
          </a:p>
        </p:txBody>
      </p:sp>
      <p:pic>
        <p:nvPicPr>
          <p:cNvPr id="4" name="Picture 3"/>
          <p:cNvPicPr>
            <a:picLocks noChangeAspect="1"/>
          </p:cNvPicPr>
          <p:nvPr/>
        </p:nvPicPr>
        <p:blipFill rotWithShape="1">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l="24108" t="22564" r="59582" b="8975"/>
          <a:stretch/>
        </p:blipFill>
        <p:spPr>
          <a:xfrm rot="5556635">
            <a:off x="3664430" y="-453568"/>
            <a:ext cx="3031068" cy="9896146"/>
          </a:xfrm>
          <a:prstGeom prst="rect">
            <a:avLst/>
          </a:prstGeom>
        </p:spPr>
      </p:pic>
    </p:spTree>
    <p:extLst>
      <p:ext uri="{BB962C8B-B14F-4D97-AF65-F5344CB8AC3E}">
        <p14:creationId xmlns:p14="http://schemas.microsoft.com/office/powerpoint/2010/main" val="350603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Scheduling</a:t>
            </a:r>
          </a:p>
        </p:txBody>
      </p:sp>
      <p:sp>
        <p:nvSpPr>
          <p:cNvPr id="3" name="Content Placeholder 2"/>
          <p:cNvSpPr>
            <a:spLocks noGrp="1"/>
          </p:cNvSpPr>
          <p:nvPr>
            <p:ph idx="1"/>
          </p:nvPr>
        </p:nvSpPr>
        <p:spPr/>
        <p:txBody>
          <a:bodyPr/>
          <a:lstStyle/>
          <a:p>
            <a:r>
              <a:rPr lang="en-GB" dirty="0"/>
              <a:t>So far we have done:</a:t>
            </a:r>
          </a:p>
          <a:p>
            <a:r>
              <a:rPr lang="en-GB" dirty="0"/>
              <a:t>What an OS does </a:t>
            </a:r>
          </a:p>
          <a:p>
            <a:r>
              <a:rPr lang="en-GB" dirty="0"/>
              <a:t>Input / Output </a:t>
            </a:r>
          </a:p>
          <a:p>
            <a:r>
              <a:rPr lang="en-GB" dirty="0"/>
              <a:t>How an OS is structured </a:t>
            </a:r>
          </a:p>
          <a:p>
            <a:endParaRPr lang="en-GB" dirty="0"/>
          </a:p>
          <a:p>
            <a:r>
              <a:rPr lang="en-GB" dirty="0"/>
              <a:t>We know an OS links between hardware and the user and it manages the CPU and memory. But how does an OS know what to tell the CPU?</a:t>
            </a:r>
          </a:p>
          <a:p>
            <a:endParaRPr lang="en-GB" dirty="0"/>
          </a:p>
          <a:p>
            <a:r>
              <a:rPr lang="en-GB" dirty="0"/>
              <a:t>This is process scheduling</a:t>
            </a:r>
          </a:p>
          <a:p>
            <a:endParaRPr lang="en-GB" dirty="0"/>
          </a:p>
        </p:txBody>
      </p:sp>
    </p:spTree>
    <p:extLst>
      <p:ext uri="{BB962C8B-B14F-4D97-AF65-F5344CB8AC3E}">
        <p14:creationId xmlns:p14="http://schemas.microsoft.com/office/powerpoint/2010/main" val="287726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Scheduling </a:t>
            </a:r>
          </a:p>
        </p:txBody>
      </p:sp>
      <p:sp>
        <p:nvSpPr>
          <p:cNvPr id="3" name="Content Placeholder 2"/>
          <p:cNvSpPr>
            <a:spLocks noGrp="1"/>
          </p:cNvSpPr>
          <p:nvPr>
            <p:ph idx="1"/>
          </p:nvPr>
        </p:nvSpPr>
        <p:spPr/>
        <p:txBody>
          <a:bodyPr/>
          <a:lstStyle/>
          <a:p>
            <a:r>
              <a:rPr lang="en-GB" dirty="0"/>
              <a:t>All programs are initially stored on a disk (Hard drive) </a:t>
            </a:r>
          </a:p>
          <a:p>
            <a:r>
              <a:rPr lang="en-GB" dirty="0"/>
              <a:t>It has to move from a disk to memory</a:t>
            </a:r>
          </a:p>
          <a:p>
            <a:r>
              <a:rPr lang="en-GB" dirty="0"/>
              <a:t>Then memory to the CPU </a:t>
            </a:r>
          </a:p>
          <a:p>
            <a:endParaRPr lang="en-GB" dirty="0"/>
          </a:p>
          <a:p>
            <a:r>
              <a:rPr lang="en-GB" dirty="0"/>
              <a:t>And the process can be reversed. </a:t>
            </a:r>
          </a:p>
          <a:p>
            <a:endParaRPr lang="en-GB" dirty="0"/>
          </a:p>
          <a:p>
            <a:endParaRPr lang="en-GB" dirty="0"/>
          </a:p>
        </p:txBody>
      </p:sp>
      <p:pic>
        <p:nvPicPr>
          <p:cNvPr id="4" name="Picture 3"/>
          <p:cNvPicPr>
            <a:picLocks noChangeAspect="1"/>
          </p:cNvPicPr>
          <p:nvPr/>
        </p:nvPicPr>
        <p:blipFill>
          <a:blip r:embed="rId2"/>
          <a:stretch>
            <a:fillRect/>
          </a:stretch>
        </p:blipFill>
        <p:spPr>
          <a:xfrm>
            <a:off x="-626701" y="3215786"/>
            <a:ext cx="4355123" cy="2903415"/>
          </a:xfrm>
          <a:prstGeom prst="rect">
            <a:avLst/>
          </a:prstGeom>
        </p:spPr>
      </p:pic>
      <p:pic>
        <p:nvPicPr>
          <p:cNvPr id="5" name="Picture 4"/>
          <p:cNvPicPr>
            <a:picLocks noChangeAspect="1"/>
          </p:cNvPicPr>
          <p:nvPr/>
        </p:nvPicPr>
        <p:blipFill>
          <a:blip r:embed="rId3">
            <a:clrChange>
              <a:clrFrom>
                <a:srgbClr val="F1FFFF"/>
              </a:clrFrom>
              <a:clrTo>
                <a:srgbClr val="F1FFFF">
                  <a:alpha val="0"/>
                </a:srgbClr>
              </a:clrTo>
            </a:clrChange>
            <a:extLst>
              <a:ext uri="{BEBA8EAE-BF5A-486C-A8C5-ECC9F3942E4B}">
                <a14:imgProps xmlns:a14="http://schemas.microsoft.com/office/drawing/2010/main">
                  <a14:imgLayer r:embed="rId4">
                    <a14:imgEffect>
                      <a14:backgroundRemoval t="9954" b="96644" l="434" r="97700">
                        <a14:foregroundMark x1="95052" y1="66435" x2="95052" y2="66435"/>
                        <a14:foregroundMark x1="97743" y1="54109" x2="97743" y2="54109"/>
                        <a14:foregroundMark x1="97569" y1="96644" x2="97569" y2="96644"/>
                        <a14:foregroundMark x1="4861" y1="13831" x2="11806" y2="14641"/>
                        <a14:foregroundMark x1="434" y1="16435" x2="434" y2="16435"/>
                      </a14:backgroundRemoval>
                    </a14:imgEffect>
                  </a14:imgLayer>
                </a14:imgProps>
              </a:ext>
            </a:extLst>
          </a:blip>
          <a:stretch>
            <a:fillRect/>
          </a:stretch>
        </p:blipFill>
        <p:spPr>
          <a:xfrm>
            <a:off x="4828442" y="3865319"/>
            <a:ext cx="2724150" cy="2043112"/>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9316419" y="4097825"/>
            <a:ext cx="2488720" cy="1986451"/>
          </a:xfrm>
          <a:prstGeom prst="rect">
            <a:avLst/>
          </a:prstGeom>
        </p:spPr>
      </p:pic>
      <p:sp>
        <p:nvSpPr>
          <p:cNvPr id="7" name="Right Arrow 6"/>
          <p:cNvSpPr/>
          <p:nvPr/>
        </p:nvSpPr>
        <p:spPr>
          <a:xfrm>
            <a:off x="3059723" y="4026877"/>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ight Arrow 7"/>
          <p:cNvSpPr/>
          <p:nvPr/>
        </p:nvSpPr>
        <p:spPr>
          <a:xfrm>
            <a:off x="7585800" y="4097825"/>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ight Arrow 8"/>
          <p:cNvSpPr/>
          <p:nvPr/>
        </p:nvSpPr>
        <p:spPr>
          <a:xfrm rot="10800000">
            <a:off x="3101722" y="4870085"/>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ight Arrow 9"/>
          <p:cNvSpPr/>
          <p:nvPr/>
        </p:nvSpPr>
        <p:spPr>
          <a:xfrm rot="10800000">
            <a:off x="7627799" y="4941033"/>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5473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Scheduling</a:t>
            </a:r>
          </a:p>
        </p:txBody>
      </p:sp>
      <p:sp>
        <p:nvSpPr>
          <p:cNvPr id="3" name="Content Placeholder 2"/>
          <p:cNvSpPr>
            <a:spLocks noGrp="1"/>
          </p:cNvSpPr>
          <p:nvPr>
            <p:ph idx="1"/>
          </p:nvPr>
        </p:nvSpPr>
        <p:spPr/>
        <p:txBody>
          <a:bodyPr/>
          <a:lstStyle/>
          <a:p>
            <a:r>
              <a:rPr lang="en-GB" dirty="0"/>
              <a:t>Take 5 stickers</a:t>
            </a:r>
          </a:p>
          <a:p>
            <a:r>
              <a:rPr lang="en-GB" dirty="0"/>
              <a:t>We will watch (twice) a video on process scheduling</a:t>
            </a:r>
          </a:p>
          <a:p>
            <a:r>
              <a:rPr lang="en-GB" dirty="0"/>
              <a:t>You will write down one question on one sticker, for a total of 5 questions </a:t>
            </a:r>
          </a:p>
          <a:p>
            <a:r>
              <a:rPr lang="en-GB" dirty="0"/>
              <a:t>Then we will mix the questions and try to answer. </a:t>
            </a:r>
          </a:p>
          <a:p>
            <a:endParaRPr lang="en-GB" dirty="0"/>
          </a:p>
          <a:p>
            <a:r>
              <a:rPr lang="en-GB" dirty="0"/>
              <a:t> </a:t>
            </a:r>
          </a:p>
        </p:txBody>
      </p:sp>
    </p:spTree>
    <p:extLst>
      <p:ext uri="{BB962C8B-B14F-4D97-AF65-F5344CB8AC3E}">
        <p14:creationId xmlns:p14="http://schemas.microsoft.com/office/powerpoint/2010/main" val="3736076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932114-35C9-1C4A-BFB0-9BBAA3F7C829}"/>
              </a:ext>
            </a:extLst>
          </p:cNvPr>
          <p:cNvSpPr>
            <a:spLocks noGrp="1"/>
          </p:cNvSpPr>
          <p:nvPr>
            <p:ph type="title"/>
          </p:nvPr>
        </p:nvSpPr>
        <p:spPr/>
        <p:txBody>
          <a:bodyPr>
            <a:normAutofit fontScale="90000"/>
          </a:bodyPr>
          <a:lstStyle/>
          <a:p>
            <a:endParaRPr lang="en-GB"/>
          </a:p>
        </p:txBody>
      </p:sp>
      <p:pic>
        <p:nvPicPr>
          <p:cNvPr id="4" name="Process Schedul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0" y="0"/>
            <a:ext cx="9144000" cy="6858000"/>
          </a:xfrm>
        </p:spPr>
      </p:pic>
    </p:spTree>
    <p:extLst>
      <p:ext uri="{BB962C8B-B14F-4D97-AF65-F5344CB8AC3E}">
        <p14:creationId xmlns:p14="http://schemas.microsoft.com/office/powerpoint/2010/main" val="38650402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States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3965"/>
            <a:ext cx="12192000" cy="6112670"/>
          </a:xfrm>
        </p:spPr>
      </p:pic>
    </p:spTree>
    <p:extLst>
      <p:ext uri="{BB962C8B-B14F-4D97-AF65-F5344CB8AC3E}">
        <p14:creationId xmlns:p14="http://schemas.microsoft.com/office/powerpoint/2010/main" val="1763093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states</a:t>
            </a:r>
          </a:p>
        </p:txBody>
      </p:sp>
      <p:sp>
        <p:nvSpPr>
          <p:cNvPr id="3" name="Content Placeholder 2"/>
          <p:cNvSpPr>
            <a:spLocks noGrp="1"/>
          </p:cNvSpPr>
          <p:nvPr>
            <p:ph idx="1"/>
          </p:nvPr>
        </p:nvSpPr>
        <p:spPr/>
        <p:txBody>
          <a:bodyPr numCol="1"/>
          <a:lstStyle/>
          <a:p>
            <a:r>
              <a:rPr lang="en-GB" dirty="0"/>
              <a:t>These are all the states a process can be in.</a:t>
            </a:r>
          </a:p>
          <a:p>
            <a:r>
              <a:rPr lang="en-GB" dirty="0"/>
              <a:t>A single process can be split into different parts. These parts are called threads.</a:t>
            </a:r>
          </a:p>
          <a:p>
            <a:r>
              <a:rPr lang="en-GB" dirty="0"/>
              <a:t>Each thread is treated as if it was a whole process</a:t>
            </a:r>
          </a:p>
          <a:p>
            <a:endParaRPr lang="en-GB" dirty="0"/>
          </a:p>
          <a:p>
            <a:endParaRPr lang="en-GB"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261" y="2183605"/>
            <a:ext cx="8827477" cy="4425808"/>
          </a:xfrm>
          <a:prstGeom prst="rect">
            <a:avLst/>
          </a:prstGeom>
        </p:spPr>
      </p:pic>
    </p:spTree>
    <p:extLst>
      <p:ext uri="{BB962C8B-B14F-4D97-AF65-F5344CB8AC3E}">
        <p14:creationId xmlns:p14="http://schemas.microsoft.com/office/powerpoint/2010/main" val="2577393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Today</a:t>
            </a:r>
            <a:endParaRPr lang="en-US" dirty="0"/>
          </a:p>
        </p:txBody>
      </p:sp>
      <p:sp>
        <p:nvSpPr>
          <p:cNvPr id="3" name="Content Placeholder 2"/>
          <p:cNvSpPr>
            <a:spLocks noGrp="1"/>
          </p:cNvSpPr>
          <p:nvPr>
            <p:ph idx="1"/>
          </p:nvPr>
        </p:nvSpPr>
        <p:spPr>
          <a:solidFill>
            <a:schemeClr val="accent2"/>
          </a:solidFill>
        </p:spPr>
        <p:txBody>
          <a:bodyPr>
            <a:normAutofit fontScale="77500" lnSpcReduction="20000"/>
          </a:bodyPr>
          <a:lstStyle/>
          <a:p>
            <a:pPr marL="514350" indent="-514350">
              <a:buFont typeface="+mj-lt"/>
              <a:buAutoNum type="arabicPeriod"/>
            </a:pPr>
            <a:r>
              <a:rPr lang="en-US" dirty="0"/>
              <a:t>Show understanding of how an OS can maximize the use of resources </a:t>
            </a:r>
          </a:p>
          <a:p>
            <a:pPr marL="514350" indent="-514350">
              <a:buFont typeface="+mj-lt"/>
              <a:buAutoNum type="arabicPeriod"/>
            </a:pPr>
            <a:r>
              <a:rPr lang="en-US" dirty="0"/>
              <a:t>Describe the ways in which the user interface hides the complexities of the hardware from the user </a:t>
            </a:r>
          </a:p>
          <a:p>
            <a:pPr marL="514350" indent="-514350">
              <a:buFont typeface="+mj-lt"/>
              <a:buAutoNum type="arabicPeriod"/>
            </a:pPr>
            <a:r>
              <a:rPr lang="en-US" dirty="0"/>
              <a:t>Show understanding of processor management: multitasking, including: </a:t>
            </a:r>
          </a:p>
          <a:p>
            <a:pPr marL="914400" lvl="1" indent="-457200">
              <a:buFont typeface="+mj-lt"/>
              <a:buAutoNum type="alphaLcPeriod"/>
            </a:pPr>
            <a:r>
              <a:rPr lang="en-US" dirty="0"/>
              <a:t>–  the concept of multitasking and a process </a:t>
            </a:r>
          </a:p>
          <a:p>
            <a:pPr marL="914400" lvl="1" indent="-457200">
              <a:buFont typeface="+mj-lt"/>
              <a:buAutoNum type="alphaLcPeriod"/>
            </a:pPr>
            <a:r>
              <a:rPr lang="en-US" dirty="0"/>
              <a:t>–  the process states: running, ready and blocked </a:t>
            </a:r>
          </a:p>
          <a:p>
            <a:pPr marL="914400" lvl="1" indent="-457200">
              <a:buFont typeface="+mj-lt"/>
              <a:buAutoNum type="alphaLcPeriod"/>
            </a:pPr>
            <a:r>
              <a:rPr lang="en-US" dirty="0"/>
              <a:t>–  the need for scheduling </a:t>
            </a:r>
          </a:p>
          <a:p>
            <a:pPr marL="914400" lvl="1" indent="-457200">
              <a:buFont typeface="+mj-lt"/>
              <a:buAutoNum type="alphaLcPeriod"/>
            </a:pPr>
            <a:r>
              <a:rPr lang="en-US" dirty="0"/>
              <a:t>–  the concept of an interrupt </a:t>
            </a:r>
          </a:p>
          <a:p>
            <a:pPr marL="914400" lvl="1" indent="-457200">
              <a:buFont typeface="+mj-lt"/>
              <a:buAutoNum type="alphaLcPeriod"/>
            </a:pPr>
            <a:r>
              <a:rPr lang="en-US" dirty="0"/>
              <a:t>–  how the kernel of the OS acts as the interrupt handler and how interrupt handling is used to manage low-level scheduling </a:t>
            </a:r>
          </a:p>
          <a:p>
            <a:pPr marL="514350" indent="-514350">
              <a:buFont typeface="+mj-lt"/>
              <a:buAutoNum type="arabicPeriod"/>
            </a:pPr>
            <a:r>
              <a:rPr lang="en-US" dirty="0"/>
              <a:t>Show understanding of paging for memory management: including: </a:t>
            </a:r>
          </a:p>
          <a:p>
            <a:pPr marL="914400" lvl="1" indent="-457200">
              <a:buFont typeface="+mj-lt"/>
              <a:buAutoNum type="alphaLcPeriod"/>
            </a:pPr>
            <a:r>
              <a:rPr lang="en-US" dirty="0"/>
              <a:t>–  the concepts of paging and virtual memory </a:t>
            </a:r>
          </a:p>
          <a:p>
            <a:pPr marL="914400" lvl="1" indent="-457200">
              <a:buFont typeface="+mj-lt"/>
              <a:buAutoNum type="alphaLcPeriod"/>
            </a:pPr>
            <a:r>
              <a:rPr lang="en-US" dirty="0"/>
              <a:t>–  the need for paging </a:t>
            </a:r>
          </a:p>
          <a:p>
            <a:pPr marL="914400" lvl="1" indent="-457200">
              <a:buFont typeface="+mj-lt"/>
              <a:buAutoNum type="alphaLcPeriod"/>
            </a:pPr>
            <a:r>
              <a:rPr lang="en-US" dirty="0"/>
              <a:t>–  how pages can be replaced </a:t>
            </a:r>
          </a:p>
          <a:p>
            <a:pPr marL="914400" lvl="1" indent="-457200">
              <a:buFont typeface="+mj-lt"/>
              <a:buAutoNum type="alphaLcPeriod"/>
            </a:pPr>
            <a:r>
              <a:rPr lang="en-US" dirty="0"/>
              <a:t>–  how disk thrashing can occur </a:t>
            </a:r>
          </a:p>
          <a:p>
            <a:pPr lvl="1"/>
            <a:endParaRPr lang="en-US" dirty="0"/>
          </a:p>
          <a:p>
            <a:r>
              <a:rPr lang="en-US" dirty="0"/>
              <a:t>Understand: Advanced features of an OS</a:t>
            </a:r>
          </a:p>
          <a:p>
            <a:endParaRPr lang="en-US" dirty="0"/>
          </a:p>
          <a:p>
            <a:r>
              <a:rPr lang="en-US" dirty="0"/>
              <a:t>Able: Explain paging </a:t>
            </a:r>
          </a:p>
          <a:p>
            <a:endParaRPr lang="en-US" dirty="0"/>
          </a:p>
          <a:p>
            <a:r>
              <a:rPr lang="en-US" dirty="0"/>
              <a:t>Answer: What is a kernel and what does it do?</a:t>
            </a:r>
          </a:p>
          <a:p>
            <a:pPr marL="514350" indent="-514350">
              <a:buFont typeface="+mj-lt"/>
              <a:buAutoNum type="arabicPeriod"/>
            </a:pPr>
            <a:endParaRPr lang="en-GB" dirty="0"/>
          </a:p>
        </p:txBody>
      </p:sp>
    </p:spTree>
    <p:extLst>
      <p:ext uri="{BB962C8B-B14F-4D97-AF65-F5344CB8AC3E}">
        <p14:creationId xmlns:p14="http://schemas.microsoft.com/office/powerpoint/2010/main" val="146982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Interrupt</a:t>
            </a:r>
          </a:p>
        </p:txBody>
      </p:sp>
      <p:sp>
        <p:nvSpPr>
          <p:cNvPr id="3" name="Content Placeholder 2"/>
          <p:cNvSpPr>
            <a:spLocks noGrp="1"/>
          </p:cNvSpPr>
          <p:nvPr>
            <p:ph idx="1"/>
          </p:nvPr>
        </p:nvSpPr>
        <p:spPr/>
        <p:txBody>
          <a:bodyPr>
            <a:normAutofit fontScale="92500" lnSpcReduction="10000"/>
          </a:bodyPr>
          <a:lstStyle/>
          <a:p>
            <a:r>
              <a:rPr lang="en-GB" dirty="0"/>
              <a:t>But sometimes a process is currently in a running state but then something happens </a:t>
            </a:r>
            <a:r>
              <a:rPr lang="mr-IN" dirty="0"/>
              <a:t>–</a:t>
            </a:r>
            <a:r>
              <a:rPr lang="en-GB" dirty="0"/>
              <a:t> the process is interrupted. </a:t>
            </a:r>
          </a:p>
          <a:p>
            <a:endParaRPr lang="en-GB" dirty="0"/>
          </a:p>
          <a:p>
            <a:r>
              <a:rPr lang="en-GB" dirty="0"/>
              <a:t>Confusing terms: If an interrupt happens due to something relating to IO then it gets put in a waiting state. If its not related to IO then it gets put back into a ready state </a:t>
            </a:r>
            <a:r>
              <a:rPr lang="mr-IN" dirty="0"/>
              <a:t>–</a:t>
            </a:r>
            <a:r>
              <a:rPr lang="en-GB" dirty="0"/>
              <a:t> its not running, its just ready to be run. The confusing bit is that sometimes this ready state is also called an idle state. </a:t>
            </a:r>
          </a:p>
          <a:p>
            <a:endParaRPr lang="en-GB" dirty="0"/>
          </a:p>
          <a:p>
            <a:r>
              <a:rPr lang="en-GB" dirty="0"/>
              <a:t>Cambridge: As far as they are concerned the above doesn’t happen. They say that every interrupt, based on IO or otherwise, puts the process in the waiting state. </a:t>
            </a:r>
          </a:p>
          <a:p>
            <a:endParaRPr lang="en-GB" dirty="0"/>
          </a:p>
          <a:p>
            <a:r>
              <a:rPr lang="en-GB" dirty="0"/>
              <a:t>Either way, when an interrupt happens the kernel must store the values that are in the registers. It stores the values in the Process Control Block (PCB) so it can be ready to run again later. </a:t>
            </a:r>
          </a:p>
          <a:p>
            <a:endParaRPr lang="en-GB" dirty="0"/>
          </a:p>
          <a:p>
            <a:r>
              <a:rPr lang="en-GB" dirty="0"/>
              <a:t>Remember the video, the Ready and waiting blocks are the PCB. </a:t>
            </a:r>
          </a:p>
        </p:txBody>
      </p:sp>
    </p:spTree>
    <p:extLst>
      <p:ext uri="{BB962C8B-B14F-4D97-AF65-F5344CB8AC3E}">
        <p14:creationId xmlns:p14="http://schemas.microsoft.com/office/powerpoint/2010/main" val="1999900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Video Task</a:t>
            </a:r>
          </a:p>
        </p:txBody>
      </p:sp>
      <p:sp>
        <p:nvSpPr>
          <p:cNvPr id="3" name="Content Placeholder 2"/>
          <p:cNvSpPr>
            <a:spLocks noGrp="1"/>
          </p:cNvSpPr>
          <p:nvPr>
            <p:ph idx="1"/>
          </p:nvPr>
        </p:nvSpPr>
        <p:spPr/>
        <p:txBody>
          <a:bodyPr/>
          <a:lstStyle/>
          <a:p>
            <a:r>
              <a:rPr lang="en-GB" dirty="0"/>
              <a:t>Groups no more than 3. </a:t>
            </a:r>
          </a:p>
          <a:p>
            <a:r>
              <a:rPr lang="en-GB" dirty="0"/>
              <a:t>Have to create a video that shows a physical example of the theory</a:t>
            </a:r>
          </a:p>
          <a:p>
            <a:r>
              <a:rPr lang="en-GB" dirty="0"/>
              <a:t>So you can either use people to illustrate, physical items (blocks, paper, toys</a:t>
            </a:r>
            <a:r>
              <a:rPr lang="mr-IN" dirty="0"/>
              <a:t>…</a:t>
            </a:r>
            <a:r>
              <a:rPr lang="en-GB" dirty="0"/>
              <a:t>)</a:t>
            </a:r>
          </a:p>
          <a:p>
            <a:r>
              <a:rPr lang="en-GB" dirty="0"/>
              <a:t>No longer than 5 minutes </a:t>
            </a:r>
          </a:p>
          <a:p>
            <a:r>
              <a:rPr lang="en-GB" dirty="0"/>
              <a:t>Must include an explanation poster (A4 or larger) </a:t>
            </a:r>
          </a:p>
          <a:p>
            <a:endParaRPr lang="en-GB" dirty="0"/>
          </a:p>
          <a:p>
            <a:pPr marL="514350" indent="-514350">
              <a:buFont typeface="+mj-lt"/>
              <a:buAutoNum type="arabicPeriod"/>
            </a:pPr>
            <a:r>
              <a:rPr lang="en-GB" dirty="0"/>
              <a:t>Pre-emptive and non-pre-emptive scheduling algorithms </a:t>
            </a:r>
          </a:p>
          <a:p>
            <a:pPr marL="514350" indent="-514350">
              <a:buFont typeface="+mj-lt"/>
              <a:buAutoNum type="arabicPeriod"/>
            </a:pPr>
            <a:r>
              <a:rPr lang="en-GB" dirty="0"/>
              <a:t>First Come First Served</a:t>
            </a:r>
          </a:p>
          <a:p>
            <a:pPr marL="514350" indent="-514350">
              <a:buFont typeface="+mj-lt"/>
              <a:buAutoNum type="arabicPeriod"/>
            </a:pPr>
            <a:r>
              <a:rPr lang="en-GB" dirty="0"/>
              <a:t>First In  First Out</a:t>
            </a:r>
          </a:p>
          <a:p>
            <a:pPr marL="514350" indent="-514350">
              <a:buFont typeface="+mj-lt"/>
              <a:buAutoNum type="arabicPeriod"/>
            </a:pPr>
            <a:r>
              <a:rPr lang="en-GB" dirty="0"/>
              <a:t>Round Robin</a:t>
            </a:r>
          </a:p>
          <a:p>
            <a:pPr marL="514350" indent="-514350">
              <a:buFont typeface="+mj-lt"/>
              <a:buAutoNum type="arabicPeriod"/>
            </a:pPr>
            <a:r>
              <a:rPr lang="en-GB" dirty="0"/>
              <a:t>Priority Based</a:t>
            </a:r>
          </a:p>
          <a:p>
            <a:endParaRPr lang="en-GB" dirty="0"/>
          </a:p>
        </p:txBody>
      </p:sp>
    </p:spTree>
    <p:extLst>
      <p:ext uri="{BB962C8B-B14F-4D97-AF65-F5344CB8AC3E}">
        <p14:creationId xmlns:p14="http://schemas.microsoft.com/office/powerpoint/2010/main" val="2019555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Memory Management</a:t>
            </a:r>
          </a:p>
        </p:txBody>
      </p:sp>
      <p:sp>
        <p:nvSpPr>
          <p:cNvPr id="3" name="Content Placeholder 2"/>
          <p:cNvSpPr>
            <a:spLocks noGrp="1"/>
          </p:cNvSpPr>
          <p:nvPr>
            <p:ph idx="1"/>
          </p:nvPr>
        </p:nvSpPr>
        <p:spPr/>
        <p:txBody>
          <a:bodyPr>
            <a:normAutofit fontScale="85000" lnSpcReduction="20000"/>
          </a:bodyPr>
          <a:lstStyle/>
          <a:p>
            <a:r>
              <a:rPr lang="en-GB" dirty="0"/>
              <a:t>You decide prize. (KFC, skip schoology exam, chocolates</a:t>
            </a:r>
            <a:r>
              <a:rPr lang="mr-IN" dirty="0"/>
              <a:t>…</a:t>
            </a:r>
            <a:r>
              <a:rPr lang="en-GB" dirty="0"/>
              <a:t>.whatever) </a:t>
            </a:r>
          </a:p>
          <a:p>
            <a:endParaRPr lang="en-GB" dirty="0"/>
          </a:p>
          <a:p>
            <a:r>
              <a:rPr lang="en-GB" dirty="0"/>
              <a:t>You will watch a video about how an OS handles memory management. </a:t>
            </a:r>
          </a:p>
          <a:p>
            <a:r>
              <a:rPr lang="en-GB" dirty="0"/>
              <a:t>The video is around 8 minutes </a:t>
            </a:r>
          </a:p>
          <a:p>
            <a:r>
              <a:rPr lang="en-GB" dirty="0"/>
              <a:t>You can (must) take notes </a:t>
            </a:r>
          </a:p>
          <a:p>
            <a:endParaRPr lang="en-GB" dirty="0"/>
          </a:p>
          <a:p>
            <a:r>
              <a:rPr lang="en-GB" dirty="0"/>
              <a:t>After the video you will have to stand in front of the class. </a:t>
            </a:r>
          </a:p>
          <a:p>
            <a:r>
              <a:rPr lang="en-GB" dirty="0"/>
              <a:t>And you will talk about how a OS handles memory management</a:t>
            </a:r>
          </a:p>
          <a:p>
            <a:r>
              <a:rPr lang="en-GB" dirty="0"/>
              <a:t>Your speech should cover all the points covered in the video</a:t>
            </a:r>
          </a:p>
          <a:p>
            <a:endParaRPr lang="en-GB" dirty="0"/>
          </a:p>
          <a:p>
            <a:r>
              <a:rPr lang="en-GB" dirty="0"/>
              <a:t>But, in your talk I want you to say at least three inaccurate things (lie) about memory management</a:t>
            </a:r>
          </a:p>
          <a:p>
            <a:r>
              <a:rPr lang="en-GB" dirty="0"/>
              <a:t>If a student picks up on your lie, then you are out. If you can get though your entire speech and no one picks up on your 3 (or more) lies then you win (KFC, chocolate</a:t>
            </a:r>
            <a:r>
              <a:rPr lang="mr-IN" dirty="0"/>
              <a:t>…</a:t>
            </a:r>
            <a:r>
              <a:rPr lang="en-GB" dirty="0"/>
              <a:t>whatever.)</a:t>
            </a:r>
          </a:p>
          <a:p>
            <a:endParaRPr lang="en-GB" dirty="0"/>
          </a:p>
          <a:p>
            <a:r>
              <a:rPr lang="en-GB" dirty="0"/>
              <a:t>Only one winner. We will go in order. </a:t>
            </a:r>
          </a:p>
        </p:txBody>
      </p:sp>
    </p:spTree>
    <p:extLst>
      <p:ext uri="{BB962C8B-B14F-4D97-AF65-F5344CB8AC3E}">
        <p14:creationId xmlns:p14="http://schemas.microsoft.com/office/powerpoint/2010/main" val="1188740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96CA77-9E28-9D48-9143-7B87824ACD97}"/>
              </a:ext>
            </a:extLst>
          </p:cNvPr>
          <p:cNvSpPr>
            <a:spLocks noGrp="1"/>
          </p:cNvSpPr>
          <p:nvPr>
            <p:ph type="title"/>
          </p:nvPr>
        </p:nvSpPr>
        <p:spPr/>
        <p:txBody>
          <a:bodyPr>
            <a:normAutofit fontScale="90000"/>
          </a:bodyPr>
          <a:lstStyle/>
          <a:p>
            <a:endParaRPr lang="en-GB"/>
          </a:p>
        </p:txBody>
      </p:sp>
      <p:pic>
        <p:nvPicPr>
          <p:cNvPr id="4" name="Memory Managemen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0" y="857250"/>
            <a:ext cx="9144000" cy="5143500"/>
          </a:xfrm>
        </p:spPr>
      </p:pic>
    </p:spTree>
    <p:extLst>
      <p:ext uri="{BB962C8B-B14F-4D97-AF65-F5344CB8AC3E}">
        <p14:creationId xmlns:p14="http://schemas.microsoft.com/office/powerpoint/2010/main" val="40361761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Uncovered</a:t>
            </a:r>
          </a:p>
        </p:txBody>
      </p:sp>
      <p:sp>
        <p:nvSpPr>
          <p:cNvPr id="3" name="Content Placeholder 2"/>
          <p:cNvSpPr>
            <a:spLocks noGrp="1"/>
          </p:cNvSpPr>
          <p:nvPr>
            <p:ph idx="1"/>
          </p:nvPr>
        </p:nvSpPr>
        <p:spPr/>
        <p:txBody>
          <a:bodyPr>
            <a:normAutofit lnSpcReduction="10000"/>
          </a:bodyPr>
          <a:lstStyle/>
          <a:p>
            <a:r>
              <a:rPr lang="en-GB" dirty="0"/>
              <a:t>One thing the video did not talk about was ‘disk trashing’</a:t>
            </a:r>
          </a:p>
          <a:p>
            <a:endParaRPr lang="en-GB" dirty="0"/>
          </a:p>
          <a:p>
            <a:r>
              <a:rPr lang="en-GB" dirty="0"/>
              <a:t>Say you got a page in RAM and a page on your virtual memory (hard drive) </a:t>
            </a:r>
          </a:p>
          <a:p>
            <a:endParaRPr lang="en-GB" dirty="0"/>
          </a:p>
          <a:p>
            <a:r>
              <a:rPr lang="en-GB" dirty="0"/>
              <a:t>Your page in RAM needs to access the page on your hard drive. It does this. </a:t>
            </a:r>
          </a:p>
          <a:p>
            <a:r>
              <a:rPr lang="en-GB" dirty="0"/>
              <a:t>But now you page in hard drive needs to load something from RAM</a:t>
            </a:r>
          </a:p>
          <a:p>
            <a:r>
              <a:rPr lang="en-GB" dirty="0"/>
              <a:t>And now RAM needs something from hard drive again </a:t>
            </a:r>
          </a:p>
          <a:p>
            <a:r>
              <a:rPr lang="en-GB" dirty="0"/>
              <a:t>And now hard drive needs to load from RAM again</a:t>
            </a:r>
          </a:p>
          <a:p>
            <a:endParaRPr lang="en-GB" dirty="0"/>
          </a:p>
          <a:p>
            <a:r>
              <a:rPr lang="en-GB" dirty="0"/>
              <a:t>And now you are stuck loading and unloading pages. </a:t>
            </a:r>
          </a:p>
          <a:p>
            <a:r>
              <a:rPr lang="en-GB" dirty="0"/>
              <a:t>This is disk trashing </a:t>
            </a:r>
          </a:p>
          <a:p>
            <a:endParaRPr lang="en-GB" dirty="0"/>
          </a:p>
          <a:p>
            <a:r>
              <a:rPr lang="en-GB" dirty="0"/>
              <a:t>It doesn’t happen so often but its in your course book so we should mention it</a:t>
            </a:r>
          </a:p>
        </p:txBody>
      </p:sp>
    </p:spTree>
    <p:extLst>
      <p:ext uri="{BB962C8B-B14F-4D97-AF65-F5344CB8AC3E}">
        <p14:creationId xmlns:p14="http://schemas.microsoft.com/office/powerpoint/2010/main" val="1800088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Initially</a:t>
            </a:r>
          </a:p>
        </p:txBody>
      </p:sp>
      <p:sp>
        <p:nvSpPr>
          <p:cNvPr id="3" name="Content Placeholder 2"/>
          <p:cNvSpPr>
            <a:spLocks noGrp="1"/>
          </p:cNvSpPr>
          <p:nvPr>
            <p:ph idx="1"/>
          </p:nvPr>
        </p:nvSpPr>
        <p:spPr/>
        <p:txBody>
          <a:bodyPr/>
          <a:lstStyle/>
          <a:p>
            <a:r>
              <a:rPr lang="en-GB" dirty="0"/>
              <a:t>Your computer has many programs on its hard drive. Example: Photoshop </a:t>
            </a:r>
          </a:p>
          <a:p>
            <a:r>
              <a:rPr lang="en-GB" dirty="0"/>
              <a:t>Your computer is powered off.</a:t>
            </a:r>
          </a:p>
          <a:p>
            <a:r>
              <a:rPr lang="en-GB" dirty="0"/>
              <a:t>You turn it on. </a:t>
            </a:r>
          </a:p>
          <a:p>
            <a:r>
              <a:rPr lang="en-GB" dirty="0"/>
              <a:t>You want Photoshop</a:t>
            </a:r>
          </a:p>
          <a:p>
            <a:r>
              <a:rPr lang="en-GB" dirty="0"/>
              <a:t>Does Photoshop load right away or do you have to tell the computer to load it?</a:t>
            </a:r>
          </a:p>
          <a:p>
            <a:endParaRPr lang="en-GB" dirty="0"/>
          </a:p>
          <a:p>
            <a:r>
              <a:rPr lang="en-GB" dirty="0"/>
              <a:t>But what about your Operating System (OS) </a:t>
            </a:r>
          </a:p>
          <a:p>
            <a:r>
              <a:rPr lang="en-GB" dirty="0"/>
              <a:t>Its just another program on your hard drive, so how can you turn on a computer and a computer knows to load your OS?</a:t>
            </a:r>
          </a:p>
        </p:txBody>
      </p:sp>
    </p:spTree>
    <p:extLst>
      <p:ext uri="{BB962C8B-B14F-4D97-AF65-F5344CB8AC3E}">
        <p14:creationId xmlns:p14="http://schemas.microsoft.com/office/powerpoint/2010/main" val="1487693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Startup</a:t>
            </a:r>
          </a:p>
        </p:txBody>
      </p:sp>
      <p:sp>
        <p:nvSpPr>
          <p:cNvPr id="3" name="Content Placeholder 2"/>
          <p:cNvSpPr>
            <a:spLocks noGrp="1"/>
          </p:cNvSpPr>
          <p:nvPr>
            <p:ph idx="1"/>
          </p:nvPr>
        </p:nvSpPr>
        <p:spPr/>
        <p:txBody>
          <a:bodyPr/>
          <a:lstStyle/>
          <a:p>
            <a:r>
              <a:rPr lang="en-GB" dirty="0"/>
              <a:t>You turn on a computer</a:t>
            </a:r>
          </a:p>
          <a:p>
            <a:r>
              <a:rPr lang="en-GB" dirty="0"/>
              <a:t>The computer looks in the ROM(Read Only Memory) </a:t>
            </a:r>
          </a:p>
          <a:p>
            <a:r>
              <a:rPr lang="en-GB" dirty="0"/>
              <a:t>The ROM is where your BIOS (Basic Input Output System) is stored </a:t>
            </a:r>
          </a:p>
          <a:p>
            <a:r>
              <a:rPr lang="en-GB" dirty="0"/>
              <a:t>As part of your BIOS, there is a bootstrap program </a:t>
            </a:r>
          </a:p>
          <a:p>
            <a:r>
              <a:rPr lang="en-GB" dirty="0"/>
              <a:t>The bootstrap program loads your OS into memory (RAM)</a:t>
            </a:r>
          </a:p>
          <a:p>
            <a:endParaRPr lang="en-GB" dirty="0"/>
          </a:p>
          <a:p>
            <a:r>
              <a:rPr lang="en-GB" dirty="0"/>
              <a:t>That is what Cambridge says. Actually its very outdated because now you will get a separate BIOS chip and non- volatile RAM (Its why Windows 10 loads without a BIOS) but we don</a:t>
            </a:r>
            <a:r>
              <a:rPr lang="mr-IN" dirty="0"/>
              <a:t>’</a:t>
            </a:r>
            <a:r>
              <a:rPr lang="en-GB" dirty="0"/>
              <a:t>t need to know that right now. </a:t>
            </a:r>
          </a:p>
          <a:p>
            <a:endParaRPr lang="en-GB" dirty="0"/>
          </a:p>
          <a:p>
            <a:endParaRPr lang="en-GB" dirty="0"/>
          </a:p>
        </p:txBody>
      </p:sp>
    </p:spTree>
    <p:extLst>
      <p:ext uri="{BB962C8B-B14F-4D97-AF65-F5344CB8AC3E}">
        <p14:creationId xmlns:p14="http://schemas.microsoft.com/office/powerpoint/2010/main" val="2050145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Job of an OS</a:t>
            </a:r>
          </a:p>
        </p:txBody>
      </p:sp>
      <p:sp>
        <p:nvSpPr>
          <p:cNvPr id="3" name="Content Placeholder 2"/>
          <p:cNvSpPr>
            <a:spLocks noGrp="1"/>
          </p:cNvSpPr>
          <p:nvPr>
            <p:ph idx="1"/>
          </p:nvPr>
        </p:nvSpPr>
        <p:spPr/>
        <p:txBody>
          <a:bodyPr/>
          <a:lstStyle/>
          <a:p>
            <a:r>
              <a:rPr lang="en-GB" dirty="0"/>
              <a:t>An OS is the link between you and the hardware </a:t>
            </a:r>
          </a:p>
          <a:p>
            <a:endParaRPr lang="en-GB" dirty="0"/>
          </a:p>
          <a:p>
            <a:r>
              <a:rPr lang="en-GB" dirty="0"/>
              <a:t>When you want a program (like Photoshop), you click on it. The OS then stores this program in memory </a:t>
            </a:r>
          </a:p>
          <a:p>
            <a:endParaRPr lang="en-GB" dirty="0"/>
          </a:p>
          <a:p>
            <a:r>
              <a:rPr lang="en-GB" dirty="0"/>
              <a:t>Your OS can load many programs into memory</a:t>
            </a:r>
          </a:p>
          <a:p>
            <a:r>
              <a:rPr lang="en-GB" dirty="0"/>
              <a:t>But only one program can access the CPU at a time. The others will be ready when your CPU is free. This is multi-programming and happens when there is only one user on the computer</a:t>
            </a:r>
          </a:p>
          <a:p>
            <a:endParaRPr lang="en-GB" dirty="0"/>
          </a:p>
          <a:p>
            <a:r>
              <a:rPr lang="en-GB" dirty="0"/>
              <a:t>If there are many users logged in at the same time then this is a time sharing system</a:t>
            </a:r>
          </a:p>
        </p:txBody>
      </p:sp>
    </p:spTree>
    <p:extLst>
      <p:ext uri="{BB962C8B-B14F-4D97-AF65-F5344CB8AC3E}">
        <p14:creationId xmlns:p14="http://schemas.microsoft.com/office/powerpoint/2010/main" val="4123049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does an OS do?</a:t>
            </a:r>
          </a:p>
        </p:txBody>
      </p:sp>
      <p:sp>
        <p:nvSpPr>
          <p:cNvPr id="3" name="Content Placeholder 2"/>
          <p:cNvSpPr>
            <a:spLocks noGrp="1"/>
          </p:cNvSpPr>
          <p:nvPr>
            <p:ph idx="1"/>
          </p:nvPr>
        </p:nvSpPr>
        <p:spPr/>
        <p:txBody>
          <a:bodyPr/>
          <a:lstStyle/>
          <a:p>
            <a:r>
              <a:rPr lang="en-GB" dirty="0"/>
              <a:t>Resource Management </a:t>
            </a:r>
          </a:p>
          <a:p>
            <a:r>
              <a:rPr lang="en-GB" dirty="0"/>
              <a:t>Input / Output system</a:t>
            </a:r>
          </a:p>
          <a:p>
            <a:r>
              <a:rPr lang="en-GB" dirty="0"/>
              <a:t>Facilities for user</a:t>
            </a:r>
          </a:p>
          <a:p>
            <a:r>
              <a:rPr lang="en-GB" dirty="0"/>
              <a:t>Scheduling </a:t>
            </a:r>
          </a:p>
          <a:p>
            <a:r>
              <a:rPr lang="en-GB" dirty="0"/>
              <a:t>Interrupts</a:t>
            </a:r>
          </a:p>
          <a:p>
            <a:r>
              <a:rPr lang="en-GB" dirty="0"/>
              <a:t>Memory management</a:t>
            </a:r>
          </a:p>
          <a:p>
            <a:endParaRPr lang="en-GB" dirty="0"/>
          </a:p>
        </p:txBody>
      </p:sp>
    </p:spTree>
    <p:extLst>
      <p:ext uri="{BB962C8B-B14F-4D97-AF65-F5344CB8AC3E}">
        <p14:creationId xmlns:p14="http://schemas.microsoft.com/office/powerpoint/2010/main" val="45122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Resource Management</a:t>
            </a:r>
          </a:p>
        </p:txBody>
      </p:sp>
      <p:sp>
        <p:nvSpPr>
          <p:cNvPr id="3" name="Content Placeholder 2"/>
          <p:cNvSpPr>
            <a:spLocks noGrp="1"/>
          </p:cNvSpPr>
          <p:nvPr>
            <p:ph idx="1"/>
          </p:nvPr>
        </p:nvSpPr>
        <p:spPr/>
        <p:txBody>
          <a:bodyPr/>
          <a:lstStyle/>
          <a:p>
            <a:r>
              <a:rPr lang="en-GB" dirty="0"/>
              <a:t>We said that many programs can be stored in memory, but only one program can use a CPU at any one time. The others have to wait and be scheduled. </a:t>
            </a:r>
          </a:p>
          <a:p>
            <a:endParaRPr lang="en-GB" dirty="0"/>
          </a:p>
          <a:p>
            <a:r>
              <a:rPr lang="en-GB" dirty="0"/>
              <a:t>This is resource management. How a CPU is efficiently used in terms of memory management</a:t>
            </a:r>
          </a:p>
          <a:p>
            <a:endParaRPr lang="en-GB" dirty="0"/>
          </a:p>
          <a:p>
            <a:r>
              <a:rPr lang="en-GB" dirty="0"/>
              <a:t>This is only for single CPU, not multiple processor systems.</a:t>
            </a:r>
          </a:p>
          <a:p>
            <a:endParaRPr lang="en-GB" dirty="0"/>
          </a:p>
          <a:p>
            <a:r>
              <a:rPr lang="en-GB" dirty="0"/>
              <a:t>We will talk more about this later. </a:t>
            </a:r>
          </a:p>
        </p:txBody>
      </p:sp>
    </p:spTree>
    <p:extLst>
      <p:ext uri="{BB962C8B-B14F-4D97-AF65-F5344CB8AC3E}">
        <p14:creationId xmlns:p14="http://schemas.microsoft.com/office/powerpoint/2010/main" val="73518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Input / Output (IO) system  </a:t>
            </a:r>
          </a:p>
        </p:txBody>
      </p:sp>
      <p:sp>
        <p:nvSpPr>
          <p:cNvPr id="3" name="Content Placeholder 2"/>
          <p:cNvSpPr>
            <a:spLocks noGrp="1"/>
          </p:cNvSpPr>
          <p:nvPr>
            <p:ph idx="1"/>
          </p:nvPr>
        </p:nvSpPr>
        <p:spPr/>
        <p:txBody>
          <a:bodyPr>
            <a:normAutofit lnSpcReduction="10000"/>
          </a:bodyPr>
          <a:lstStyle/>
          <a:p>
            <a:r>
              <a:rPr lang="en-GB" dirty="0"/>
              <a:t>Input:</a:t>
            </a:r>
          </a:p>
          <a:p>
            <a:r>
              <a:rPr lang="en-GB" dirty="0"/>
              <a:t>Keyboard</a:t>
            </a:r>
          </a:p>
          <a:p>
            <a:r>
              <a:rPr lang="en-GB" dirty="0"/>
              <a:t>Mouse</a:t>
            </a:r>
          </a:p>
          <a:p>
            <a:r>
              <a:rPr lang="en-GB" dirty="0"/>
              <a:t>Microphone </a:t>
            </a:r>
          </a:p>
          <a:p>
            <a:endParaRPr lang="en-GB" dirty="0"/>
          </a:p>
          <a:p>
            <a:r>
              <a:rPr lang="en-GB" dirty="0"/>
              <a:t>Output:</a:t>
            </a:r>
          </a:p>
          <a:p>
            <a:r>
              <a:rPr lang="en-GB" dirty="0"/>
              <a:t>Monitor</a:t>
            </a:r>
          </a:p>
          <a:p>
            <a:r>
              <a:rPr lang="en-GB" dirty="0"/>
              <a:t>Speakers</a:t>
            </a:r>
          </a:p>
          <a:p>
            <a:r>
              <a:rPr lang="en-GB" dirty="0"/>
              <a:t>Printer</a:t>
            </a:r>
          </a:p>
          <a:p>
            <a:endParaRPr lang="en-GB" dirty="0"/>
          </a:p>
          <a:p>
            <a:r>
              <a:rPr lang="en-GB" dirty="0"/>
              <a:t>But when talk about how an OS handles IO we don</a:t>
            </a:r>
            <a:r>
              <a:rPr lang="mr-IN" dirty="0"/>
              <a:t>’</a:t>
            </a:r>
            <a:r>
              <a:rPr lang="en-GB" dirty="0"/>
              <a:t>t just mean devices </a:t>
            </a:r>
          </a:p>
          <a:p>
            <a:r>
              <a:rPr lang="en-GB" dirty="0"/>
              <a:t>IO refers to the input and output to and from storage devices when a program is running</a:t>
            </a:r>
          </a:p>
        </p:txBody>
      </p:sp>
    </p:spTree>
    <p:extLst>
      <p:ext uri="{BB962C8B-B14F-4D97-AF65-F5344CB8AC3E}">
        <p14:creationId xmlns:p14="http://schemas.microsoft.com/office/powerpoint/2010/main" val="603833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IO</a:t>
            </a:r>
          </a:p>
        </p:txBody>
      </p:sp>
      <p:sp>
        <p:nvSpPr>
          <p:cNvPr id="5" name="Content Placeholder 4"/>
          <p:cNvSpPr>
            <a:spLocks noGrp="1"/>
          </p:cNvSpPr>
          <p:nvPr>
            <p:ph idx="1"/>
          </p:nvPr>
        </p:nvSpPr>
        <p:spPr/>
        <p:txBody>
          <a:bodyPr/>
          <a:lstStyle/>
          <a:p>
            <a:r>
              <a:rPr lang="en-GB" dirty="0"/>
              <a:t>The diagram (taken from page 288) shows that devices connect to a driver which can go to either the CPU or Memory. The OS can decide if data goes to the CPU or memory. For large amounts of data, its quicker to go direct to memory </a:t>
            </a:r>
          </a:p>
          <a:p>
            <a:endParaRPr lang="en-GB" dirty="0"/>
          </a:p>
          <a:p>
            <a:r>
              <a:rPr lang="en-GB" dirty="0"/>
              <a:t>A driver is a software program attached to a device. It has information about the hardware device so the OS does not need to know everything about the hardware it just deals with the driver.</a:t>
            </a:r>
          </a:p>
          <a:p>
            <a:endParaRPr lang="en-GB" dirty="0"/>
          </a:p>
          <a:p>
            <a:endParaRPr lang="en-GB" dirty="0"/>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9612" t="22986" r="10483" b="9573"/>
          <a:stretch/>
        </p:blipFill>
        <p:spPr>
          <a:xfrm rot="5400000">
            <a:off x="4352434" y="-114059"/>
            <a:ext cx="3129576" cy="10814540"/>
          </a:xfrm>
          <a:prstGeom prst="rect">
            <a:avLst/>
          </a:prstGeom>
        </p:spPr>
      </p:pic>
    </p:spTree>
    <p:extLst>
      <p:ext uri="{BB962C8B-B14F-4D97-AF65-F5344CB8AC3E}">
        <p14:creationId xmlns:p14="http://schemas.microsoft.com/office/powerpoint/2010/main" val="1822776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1885</Words>
  <Application>Microsoft Macintosh PowerPoint</Application>
  <PresentationFormat>Widescreen</PresentationFormat>
  <Paragraphs>217</Paragraphs>
  <Slides>24</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16.1 Purposes of an Operating System (OS) </vt:lpstr>
      <vt:lpstr>Today</vt:lpstr>
      <vt:lpstr>Initially</vt:lpstr>
      <vt:lpstr>Startup</vt:lpstr>
      <vt:lpstr>Job of an OS</vt:lpstr>
      <vt:lpstr>What does an OS do?</vt:lpstr>
      <vt:lpstr>Resource Management</vt:lpstr>
      <vt:lpstr>Input / Output (IO) system  </vt:lpstr>
      <vt:lpstr>IO</vt:lpstr>
      <vt:lpstr>IO and CPU</vt:lpstr>
      <vt:lpstr>Facilities for user </vt:lpstr>
      <vt:lpstr>How an OS is structured </vt:lpstr>
      <vt:lpstr>Kernel</vt:lpstr>
      <vt:lpstr>Process Scheduling</vt:lpstr>
      <vt:lpstr>Process Scheduling </vt:lpstr>
      <vt:lpstr>Process Scheduling</vt:lpstr>
      <vt:lpstr>PowerPoint Presentation</vt:lpstr>
      <vt:lpstr>Process States</vt:lpstr>
      <vt:lpstr>Process states</vt:lpstr>
      <vt:lpstr>Interrupt</vt:lpstr>
      <vt:lpstr>Video Task</vt:lpstr>
      <vt:lpstr>Memory Management</vt:lpstr>
      <vt:lpstr>PowerPoint Presentation</vt:lpstr>
      <vt:lpstr>Uncovered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16.1 Purposes of an Operating System (OS) </dc:title>
  <dc:creator>amar anwar</dc:creator>
  <cp:lastModifiedBy>amar anwar</cp:lastModifiedBy>
  <cp:revision>2</cp:revision>
  <dcterms:created xsi:type="dcterms:W3CDTF">2020-07-23T03:58:01Z</dcterms:created>
  <dcterms:modified xsi:type="dcterms:W3CDTF">2020-07-23T04:13:18Z</dcterms:modified>
</cp:coreProperties>
</file>